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embeddedFontLst>
    <p:embeddedFont>
      <p:font typeface="Lato" panose="020F0502020204030203" pitchFamily="34" charset="0"/>
      <p:regular r:id="rId37"/>
      <p:bold r:id="rId38"/>
      <p:italic r:id="rId39"/>
      <p:boldItalic r:id="rId40"/>
    </p:embeddedFont>
    <p:embeddedFont>
      <p:font typeface="Raleway" pitchFamily="2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Source Code Pro" panose="020B0509030403020204" pitchFamily="49" charset="0"/>
      <p:regular r:id="rId49"/>
      <p:bold r:id="rId50"/>
      <p:italic r:id="rId51"/>
      <p:boldItalic r:id="rId52"/>
    </p:embeddedFont>
    <p:embeddedFont>
      <p:font typeface="Source Code Pro Medium" panose="020B0509030403020204" pitchFamily="49" charset="0"/>
      <p:regular r:id="rId53"/>
      <p:bold r:id="rId54"/>
      <p:italic r:id="rId55"/>
      <p:boldItalic r:id="rId56"/>
    </p:embeddedFont>
    <p:embeddedFont>
      <p:font typeface="Source Sans Pro" panose="020B0503030403020204" pitchFamily="34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2B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3E8EE0-DC13-4CDF-AE3D-D316D0E0E5E8}">
  <a:tblStyle styleId="{813E8EE0-DC13-4CDF-AE3D-D316D0E0E5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8652d551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8652d551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615036b3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615036b3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615036b3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8615036b3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615036b3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615036b3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8724eab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8724eab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8724eab7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8724eab7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8724eab7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e8724eab7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86b12cfd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86b12cfd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8652d551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8652d551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e868ae215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e868ae215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8615036b3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8615036b3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8615036b3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8615036b3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e868ae215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e868ae215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8615036b3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8615036b3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8743c8412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e8743c8412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8743c8412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e8743c8412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e8743c8412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e8743c8412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e86b12cfd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e86b12cfd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e868ae215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e868ae215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8615036b3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8615036b3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8835ff94f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8835ff94f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8615036b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8615036b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e868ae215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e868ae215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8615036b3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8615036b3a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8615036b3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8615036b3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8835ff94f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8835ff94f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8615036b3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8615036b3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8615036b3a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8615036b3a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8652d551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8652d551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6165ce2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86165ce21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8652d551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8652d551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8652d551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8652d551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8652d551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e8652d551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hyperlink" Target="https://doi.org/10.1126/sciadv.add713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png"/><Relationship Id="rId11" Type="http://schemas.openxmlformats.org/officeDocument/2006/relationships/hyperlink" Target="https://doi.org/10.1126/sciadv.add7131" TargetMode="External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i.org/10.1126/sciadv.add7131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126/sciadv.add713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126/sciadv.add7131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s.google.com/machine-learning/gan/gan_structure?hl=es-419" TargetMode="External"/><Relationship Id="rId3" Type="http://schemas.openxmlformats.org/officeDocument/2006/relationships/hyperlink" Target="https://doi.org/10.1126/sciadv.add7131" TargetMode="External"/><Relationship Id="rId7" Type="http://schemas.openxmlformats.org/officeDocument/2006/relationships/hyperlink" Target="https://builtin.com/artificial-intelligence/transformer-neural-networ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v7labs.com/blog/recurrent-neural-networks-guide" TargetMode="External"/><Relationship Id="rId5" Type="http://schemas.openxmlformats.org/officeDocument/2006/relationships/hyperlink" Target="https://www.analyticsvidhya.com/blog/2020/10/what-is-the-convolutional-neural-network-architecture/" TargetMode="External"/><Relationship Id="rId4" Type="http://schemas.openxmlformats.org/officeDocument/2006/relationships/hyperlink" Target="https://doi.org/10.1088/1572-9494/ac01e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jalil.chafai.net/blog/2010/11/02/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0150" y="546100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lang="es" sz="3620">
                <a:solidFill>
                  <a:schemeClr val="lt1"/>
                </a:solidFill>
              </a:rPr>
              <a:t>Redes neuronales para la medición de entrelazamiento cuántico con datos incompletos.</a:t>
            </a:r>
            <a:endParaRPr sz="3080">
              <a:solidFill>
                <a:schemeClr val="lt1"/>
              </a:solidFill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80150" y="3948875"/>
            <a:ext cx="81837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Javier Alejandro Murillo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David Vanegas Sanchez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Edgar Eduardo Navas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Joar Esteban Buitrago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/>
        </p:nvSpPr>
        <p:spPr>
          <a:xfrm>
            <a:off x="707088" y="155313"/>
            <a:ext cx="3864900" cy="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Estados de Werner</a:t>
            </a:r>
            <a:endParaRPr sz="2400"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034500" y="1200475"/>
            <a:ext cx="3324600" cy="32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Para dos qubits el estado de Werner:</a:t>
            </a: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La concurrencia de este estado es una función lineal:</a:t>
            </a: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Con:</a:t>
            </a: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 estado de Bell (Un estado máximamente entrelazado).</a:t>
            </a: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2" descr="{&quot;code&quot;:&quot;$$\\rho_{W}\\left(p\\right)\\,=\\,p\\rho_{\\psi^{-}}+\\frac{1-p}{4}I$$&quot;,&quot;backgroundColorModified&quot;:false,&quot;type&quot;:&quot;$$&quot;,&quot;font&quot;:{&quot;color&quot;:&quot;#000000&quot;,&quot;size&quot;:14,&quot;family&quot;:&quot;Lato&quot;},&quot;id&quot;:&quot;7&quot;,&quot;backgroundColor&quot;:&quot;#FFFFFF&quot;,&quot;aid&quot;:null,&quot;ts&quot;:1693772045079,&quot;cs&quot;:&quot;/hF8KsJpdvHbC3d09yIF0w==&quot;,&quot;size&quot;:{&quot;width&quot;:200.16666666666666,&quot;height&quot;:38.5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613" y="1551238"/>
            <a:ext cx="1906588" cy="366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 descr="{&quot;backgroundColor&quot;:&quot;#FFFFFF&quot;,&quot;font&quot;:{&quot;size&quot;:12,&quot;color&quot;:&quot;#000000&quot;,&quot;family&quot;:&quot;Arial&quot;},&quot;code&quot;:&quot;$C_{W}=\\text{max}\\left[0,\\,\\left(3p-1\\right)/2\\right]$&quot;,&quot;id&quot;:&quot;12&quot;,&quot;type&quot;:&quot;$&quot;,&quot;aid&quot;:null,&quot;ts&quot;:1693840588086,&quot;cs&quot;:&quot;sKM3ELiX/faHwnvz07N4eQ==&quot;,&quot;size&quot;:{&quot;width&quot;:201,&quot;height&quot;:18.833333333333332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2638" y="2515475"/>
            <a:ext cx="1914525" cy="179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10412" y="1200487"/>
            <a:ext cx="3058926" cy="24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808525" y="4443225"/>
            <a:ext cx="595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“Werner states can be realized by polarization-entangled photon pairs”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1002725" y="4692650"/>
            <a:ext cx="40977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800">
                <a:solidFill>
                  <a:srgbClr val="000000"/>
                </a:solidFill>
              </a:rPr>
              <a:t>Czerwinski, A. (2021). Quantifying entanglement of two-qubit Werner states. </a:t>
            </a:r>
            <a:r>
              <a:rPr lang="es" sz="800" i="1">
                <a:solidFill>
                  <a:srgbClr val="000000"/>
                </a:solidFill>
              </a:rPr>
              <a:t>Communications in Theoretical Physics</a:t>
            </a:r>
            <a:r>
              <a:rPr lang="es" sz="800">
                <a:solidFill>
                  <a:srgbClr val="000000"/>
                </a:solidFill>
              </a:rPr>
              <a:t>, </a:t>
            </a:r>
            <a:r>
              <a:rPr lang="es" sz="800" i="1">
                <a:solidFill>
                  <a:srgbClr val="000000"/>
                </a:solidFill>
              </a:rPr>
              <a:t>73</a:t>
            </a:r>
            <a:r>
              <a:rPr lang="es" sz="800">
                <a:solidFill>
                  <a:srgbClr val="000000"/>
                </a:solidFill>
              </a:rPr>
              <a:t>, 085101.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2" descr="{&quot;code&quot;:&quot;$$|\\psi^{-}〉=\\frac{1}{{\\sqrt[]{2}}}\\left(|0〉_{A}\\otimes|1〉_{B}-|1〉_{A}\\otimes|0〉_{B}\\right)$$&quot;,&quot;backgroundColorModified&quot;:false,&quot;font&quot;:{&quot;size&quot;:11,&quot;color&quot;:&quot;#000000&quot;,&quot;family&quot;:&quot;Arial&quot;},&quot;backgroundColor&quot;:&quot;#D9D2E9&quot;,&quot;type&quot;:&quot;$$&quot;,&quot;id&quot;:&quot;19&quot;,&quot;aid&quot;:null,&quot;ts&quot;:1696438569368,&quot;cs&quot;:&quot;OgmVBgaqmecvWGMcU7TqMQ==&quot;,&quot;size&quot;:{&quot;width&quot;:290.0254587926509,&quot;height&quot;:42.015760629921246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5550" y="3071772"/>
            <a:ext cx="2762492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5010400" y="3618725"/>
            <a:ext cx="3059100" cy="3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400" i="1">
                <a:solidFill>
                  <a:schemeClr val="dk2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400" i="1" u="sng">
                <a:solidFill>
                  <a:srgbClr val="0277BD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400" i="1" u="sng">
                <a:solidFill>
                  <a:schemeClr val="dk2"/>
                </a:solidFill>
              </a:rPr>
              <a:t>.</a:t>
            </a:r>
            <a:endParaRPr sz="400"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/>
        </p:nvSpPr>
        <p:spPr>
          <a:xfrm>
            <a:off x="798513" y="423525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¿Qué recibe la red?</a:t>
            </a:r>
            <a:endParaRPr sz="3000"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1366664" y="1756175"/>
            <a:ext cx="3250219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 que se mide, por la regla de Born, es la distribución de probabilidad de los posibles resultados:</a:t>
            </a: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donde         es el operador de proyección del estado al resultado m.</a:t>
            </a: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4616883" y="1352531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Concurrence (2q)</a:t>
            </a: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Mutual information (2q y 3q)</a:t>
            </a:r>
            <a:endParaRPr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5" name="Google Shape;155;p23" descr="{&quot;backgroundColorModified&quot;:false,&quot;id&quot;:&quot;5&quot;,&quot;type&quot;:&quot;$$&quot;,&quot;font&quot;:{&quot;family&quot;:&quot;Lato&quot;,&quot;color&quot;:&quot;#000000&quot;,&quot;size&quot;:14},&quot;code&quot;:&quot;$$p_{m}=\\text{Tr}\\left(\\rho M_{m}\\right)$$&quot;,&quot;backgroundColor&quot;:&quot;#FFFFFF&quot;,&quot;aid&quot;:null,&quot;ts&quot;:1693769991985,&quot;cs&quot;:&quot;LK+R7q1j81hO9qJ7qHr/hQ==&quot;,&quot;size&quot;:{&quot;width&quot;:122.5,&quot;height&quot;:19.166666666666668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588" y="2762450"/>
            <a:ext cx="1166813" cy="182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 descr="{&quot;type&quot;:&quot;$$&quot;,&quot;backgroundColorModified&quot;:false,&quot;font&quot;:{&quot;color&quot;:&quot;#000000&quot;,&quot;family&quot;:&quot;Lato&quot;,&quot;size&quot;:9},&quot;backgroundColor&quot;:&quot;#FFFFFF&quot;,&quot;code&quot;:&quot;$$M_{m}$$&quot;,&quot;id&quot;:&quot;6&quot;,&quot;aid&quot;:null,&quot;ts&quot;:1693770134334,&quot;cs&quot;:&quot;nakUKbirFyjU7XozM2lIug==&quot;,&quot;size&quot;:{&quot;width&quot;:22.37269606299212,&quot;height&quot;:12.173233070866138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9902" y="3166093"/>
            <a:ext cx="210592" cy="182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 descr="{&quot;backgroundColorModified&quot;:false,&quot;aid&quot;:null,&quot;type&quot;:&quot;$$&quot;,&quot;id&quot;:&quot;8&quot;,&quot;backgroundColor&quot;:&quot;#FFFFFF&quot;,&quot;code&quot;:&quot;$$C\\left(\\rho\\right)\\,=\\,\\text{max}\\left\\{0,\\lambda_{1}-\\lambda_{2}-\\lambda_{3}-\\lambda_{4}\\right\\}$$&quot;,&quot;font&quot;:{&quot;size&quot;:12,&quot;color&quot;:&quot;#000000&quot;,&quot;family&quot;:&quot;Lato&quot;},&quot;ts&quot;:1693772693133,&quot;cs&quot;:&quot;JeINsndBCb7FnicLAa9p6g==&quot;,&quot;size&quot;:{&quot;width&quot;:282.25000000000006,&quot;height&quot;:19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8908" y="2204771"/>
            <a:ext cx="2688431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 descr="{&quot;backgroundColorModified&quot;:false,&quot;backgroundColor&quot;:&quot;#FFFFFF&quot;,&quot;id&quot;:&quot;9&quot;,&quot;font&quot;:{&quot;color&quot;:&quot;#000000&quot;,&quot;family&quot;:&quot;Lato&quot;,&quot;size&quot;:14},&quot;aid&quot;:null,&quot;code&quot;:&quot;$$T\\,=\\,{\\sqrt[]{{\\sqrt[]{\\rho}}\\tilde{\\rho}{\\sqrt[]{\\rho}}}}$$&quot;,&quot;type&quot;:&quot;$$&quot;,&quot;ts&quot;:1693773089779,&quot;cs&quot;:&quot;UqePzssh9fzSzRsZwJHJKQ==&quot;,&quot;size&quot;:{&quot;width&quot;:127,&quot;height&quot;:34.333333333333336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2775" y="2482600"/>
            <a:ext cx="1209675" cy="32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 descr="{&quot;backgroundColorModified&quot;:false,&quot;code&quot;:&quot;$$I_{ij}\\,=\\frac{1}{2}\\left(S\\left(\\rho_{i}\\right)+S\\left(\\rho_{j}\\right)+S\\left(\\rho_{ij}\\right)\\right)$$&quot;,&quot;backgroundColor&quot;:&quot;#FFFFFF&quot;,&quot;aid&quot;:null,&quot;type&quot;:&quot;$$&quot;,&quot;font&quot;:{&quot;size&quot;:14,&quot;color&quot;:&quot;#000000&quot;,&quot;family&quot;:&quot;Lato&quot;},&quot;id&quot;:&quot;10&quot;,&quot;ts&quot;:1693773579640,&quot;cs&quot;:&quot;gO7bXqMlaKlXTuiu9l9BwQ==&quot;,&quot;size&quot;:{&quot;width&quot;:257.59999999999997,&quot;height&quot;:38.399999999999984}}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88900" y="3334250"/>
            <a:ext cx="245364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 descr="{&quot;backgroundColorModified&quot;:false,&quot;id&quot;:&quot;11&quot;,&quot;type&quot;:&quot;$$&quot;,&quot;font&quot;:{&quot;family&quot;:&quot;Lato&quot;,&quot;color&quot;:&quot;#000000&quot;,&quot;size&quot;:14},&quot;aid&quot;:null,&quot;code&quot;:&quot;$$S\\left(\\rho\\right)\\,=\\,-\\text{Tr}\\left\\{\\rho \\log_{d}\\rho\\right\\}$$&quot;,&quot;backgroundColor&quot;:&quot;#FFFFFF&quot;,&quot;ts&quot;:1693773654170,&quot;cs&quot;:&quot;EZ+Mo5hp0VYEMlbXjU4hJw==&quot;,&quot;size&quot;:{&quot;width&quot;:216.66666666666666,&quot;height&quot;:22}}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42763" y="3847175"/>
            <a:ext cx="2063750" cy="20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1366675" y="1355975"/>
            <a:ext cx="320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 idx="4294967295"/>
          </p:nvPr>
        </p:nvSpPr>
        <p:spPr>
          <a:xfrm>
            <a:off x="281450" y="724725"/>
            <a:ext cx="7029000" cy="3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6000" dirty="0">
                <a:solidFill>
                  <a:schemeClr val="accent1"/>
                </a:solidFill>
              </a:rPr>
              <a:t>La estructura de las redes.</a:t>
            </a:r>
            <a:endParaRPr sz="60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/>
        </p:nvSpPr>
        <p:spPr>
          <a:xfrm>
            <a:off x="431663" y="420063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>
                <a:latin typeface="Raleway"/>
                <a:ea typeface="Raleway"/>
                <a:cs typeface="Raleway"/>
                <a:sym typeface="Raleway"/>
              </a:rPr>
              <a:t>Los dos tipos de redes:</a:t>
            </a:r>
            <a:endParaRPr sz="27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1357950" y="1583925"/>
            <a:ext cx="3071400" cy="1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Measurement-Specific DNN</a:t>
            </a:r>
            <a:endParaRPr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Esta red está diseñada para trabajar directamente sobre un conjunto predefinido de proyectores de medida.</a:t>
            </a:r>
            <a:endParaRPr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450" y="1223200"/>
            <a:ext cx="4095662" cy="231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 descr="{&quot;backgroundColorModified&quot;:false,&quot;id&quot;:&quot;5&quot;,&quot;type&quot;:&quot;$$&quot;,&quot;font&quot;:{&quot;family&quot;:&quot;Lato&quot;,&quot;color&quot;:&quot;#000000&quot;,&quot;size&quot;:14},&quot;code&quot;:&quot;$$p_{m}=\\text{Tr}\\left(\\rho M_{m}\\right)$$&quot;,&quot;backgroundColor&quot;:&quot;#FFFFFF&quot;,&quot;aid&quot;:null,&quot;ts&quot;:1693769991985,&quot;cs&quot;:&quot;LK+R7q1j81hO9qJ7qHr/hQ==&quot;,&quot;size&quot;:{&quot;width&quot;:122.5,&quot;height&quot;:19.166666666666668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8902" y="3182325"/>
            <a:ext cx="1166800" cy="18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 descr="{&quot;type&quot;:&quot;$$&quot;,&quot;backgroundColorModified&quot;:false,&quot;font&quot;:{&quot;color&quot;:&quot;#000000&quot;,&quot;family&quot;:&quot;Lato&quot;,&quot;size&quot;:8.5},&quot;backgroundColor&quot;:&quot;#FFFFFF&quot;,&quot;code&quot;:&quot;$$M_{m}$$&quot;,&quot;id&quot;:&quot;6&quot;,&quot;aid&quot;:null,&quot;ts&quot;:1696350906485,&quot;cs&quot;:&quot;A8m7M/M/oEpn+rNd3B5ghw==&quot;,&quot;size&quot;:{&quot;width&quot;:21.55765984251968,&quot;height&quot;:11.729670078740158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8900" y="3520400"/>
            <a:ext cx="335531" cy="1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/>
          <p:nvPr/>
        </p:nvSpPr>
        <p:spPr>
          <a:xfrm>
            <a:off x="2184700" y="3182325"/>
            <a:ext cx="143700" cy="5085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5"/>
          <p:cNvSpPr txBox="1"/>
          <p:nvPr/>
        </p:nvSpPr>
        <p:spPr>
          <a:xfrm>
            <a:off x="1357950" y="3236475"/>
            <a:ext cx="82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latin typeface="Lato"/>
                <a:ea typeface="Lato"/>
                <a:cs typeface="Lato"/>
                <a:sym typeface="Lato"/>
              </a:rPr>
              <a:t>Inputs: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/>
        </p:nvSpPr>
        <p:spPr>
          <a:xfrm>
            <a:off x="431663" y="420063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>
                <a:latin typeface="Raleway"/>
                <a:ea typeface="Raleway"/>
                <a:cs typeface="Raleway"/>
                <a:sym typeface="Raleway"/>
              </a:rPr>
              <a:t>Los dos tipos de redes:</a:t>
            </a:r>
            <a:endParaRPr sz="27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1042750" y="1530300"/>
            <a:ext cx="3071400" cy="20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Measurement-Independent DNN</a:t>
            </a:r>
            <a:endParaRPr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Esta red se basa en el conocimiento a priori de los proyectores de medida y predice la concurrencia y la información mutua independientemente de las configuraciones de la medida.</a:t>
            </a:r>
            <a:endParaRPr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075" y="1577875"/>
            <a:ext cx="4267203" cy="19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 descr="{&quot;backgroundColorModified&quot;:false,&quot;id&quot;:&quot;5&quot;,&quot;type&quot;:&quot;$$&quot;,&quot;font&quot;:{&quot;family&quot;:&quot;Lato&quot;,&quot;color&quot;:&quot;#000000&quot;,&quot;size&quot;:18.5},&quot;code&quot;:&quot;$$p_{m}=\\text{Tr}\\left(\\rho M_{m}\\right)$$&quot;,&quot;backgroundColor&quot;:&quot;#FFFFFF&quot;,&quot;aid&quot;:null,&quot;ts&quot;:1696350885694,&quot;cs&quot;:&quot;Vl8iH0PrJCHEVvyIUfH9BQ==&quot;,&quot;size&quot;:{&quot;width&quot;:168.53009842519694,&quot;height&quot;:26.36482152230972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0475" y="3731689"/>
            <a:ext cx="1605249" cy="25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/>
          <p:nvPr/>
        </p:nvSpPr>
        <p:spPr>
          <a:xfrm>
            <a:off x="1855275" y="3603000"/>
            <a:ext cx="143700" cy="5085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6"/>
          <p:cNvSpPr txBox="1"/>
          <p:nvPr/>
        </p:nvSpPr>
        <p:spPr>
          <a:xfrm>
            <a:off x="1042750" y="3657150"/>
            <a:ext cx="77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latin typeface="Lato"/>
                <a:ea typeface="Lato"/>
                <a:cs typeface="Lato"/>
                <a:sym typeface="Lato"/>
              </a:rPr>
              <a:t>Inputs: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311700" y="313175"/>
            <a:ext cx="6850200" cy="9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Función error: Mean Squared Error</a:t>
            </a:r>
            <a:endParaRPr sz="2700"/>
          </a:p>
        </p:txBody>
      </p:sp>
      <p:sp>
        <p:nvSpPr>
          <p:cNvPr id="193" name="Google Shape;193;p2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400" dirty="0">
                <a:solidFill>
                  <a:schemeClr val="accent1"/>
                </a:solidFill>
              </a:rPr>
              <a:t>La función de error que se utiliza es “Mean Squared Error” la cual calcula la media de la diferencia entre los cuadrados de los valores obtenidos       y los valores predichos por la red      .</a:t>
            </a:r>
            <a:endParaRPr sz="1400" dirty="0">
              <a:solidFill>
                <a:schemeClr val="accent1"/>
              </a:solidFill>
            </a:endParaRPr>
          </a:p>
        </p:txBody>
      </p:sp>
      <p:pic>
        <p:nvPicPr>
          <p:cNvPr id="194" name="Google Shape;194;p27" descr="{&quot;id&quot;:&quot;16&quot;,&quot;font&quot;:{&quot;color&quot;:&quot;#000000&quot;,&quot;size&quot;:20,&quot;family&quot;:&quot;Arial&quot;},&quot;aid&quot;:null,&quot;code&quot;:&quot;$$\\text{MSE}=\\frac{1}{n}\\sum_{i=1}^{n}\\left(Y_{i}-\\hat{Y_{i}}\\right)^{2}$$&quot;,&quot;backgroundColor&quot;:&quot;#D0E0E3&quot;,&quot;type&quot;:&quot;$$&quot;,&quot;backgroundColorModified&quot;:false,&quot;ts&quot;:1696437264988,&quot;cs&quot;:&quot;ZoGCTWTGxOcsb5QNZcNCqw==&quot;,&quot;size&quot;:{&quot;width&quot;:344.6085007874016,&quot;height&quot;:82.17058871391073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150" y="1700475"/>
            <a:ext cx="3282396" cy="78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 descr="{&quot;font&quot;:{&quot;family&quot;:&quot;Source Sans Pro&quot;,&quot;size&quot;:14,&quot;color&quot;:&quot;#333333&quot;},&quot;aid&quot;:null,&quot;id&quot;:&quot;17&quot;,&quot;type&quot;:&quot;$$&quot;,&quot;code&quot;:&quot;$$Y$$&quot;,&quot;backgroundColorModified&quot;:false,&quot;backgroundColor&quot;:&quot;#D0E0E3&quot;,&quot;ts&quot;:1696437356743,&quot;cs&quot;:&quot;CpBR7dV7XZ4TsjVhJx/45g==&quot;,&quot;size&quot;:{&quot;width&quot;:14,&quot;height&quot;:13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175" y="2509825"/>
            <a:ext cx="133350" cy="12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7" descr="{&quot;font&quot;:{&quot;color&quot;:&quot;#000000&quot;,&quot;family&quot;:&quot;Source Sans Pro&quot;,&quot;size&quot;:14},&quot;backgroundColorModified&quot;:false,&quot;id&quot;:&quot;18&quot;,&quot;aid&quot;:null,&quot;code&quot;:&quot;$$\\hat{Y}$$&quot;,&quot;type&quot;:&quot;$$&quot;,&quot;backgroundColor&quot;:&quot;#D0E0E3&quot;,&quot;ts&quot;:1696437374621,&quot;cs&quot;:&quot;snL2B8luPmOvLJ276KxE+Q==&quot;,&quot;size&quot;:{&quot;width&quot;:16.166666666666668,&quot;height&quot;:19.833333333333332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8175" y="2697250"/>
            <a:ext cx="153988" cy="188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286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Optimizador: NAdam</a:t>
            </a:r>
            <a:endParaRPr sz="2700"/>
          </a:p>
        </p:txBody>
      </p:sp>
      <p:sp>
        <p:nvSpPr>
          <p:cNvPr id="202" name="Google Shape;202;p2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     -&gt; rata de aprendizaje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     -&gt; rata de decaimiento exponencial de 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     -&gt; rata de decaimiento exponencial de 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     -&gt; asegura la estabilidad numérica de NAdam</a:t>
            </a:r>
            <a:endParaRPr sz="1400">
              <a:solidFill>
                <a:schemeClr val="accent1"/>
              </a:solidFill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175" y="580400"/>
            <a:ext cx="3853950" cy="809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9938" y="2290400"/>
            <a:ext cx="2588625" cy="23944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5" name="Google Shape;205;p28" descr="{&quot;aid&quot;:null,&quot;id&quot;:&quot;10&quot;,&quot;type&quot;:&quot;$&quot;,&quot;font&quot;:{&quot;family&quot;:&quot;Source Sans Pro&quot;,&quot;size&quot;:14,&quot;color&quot;:&quot;#333333&quot;},&quot;backgroundColor&quot;:&quot;#D0E0E3&quot;,&quot;code&quot;:&quot;$\\hat{m}_{t}$&quot;,&quot;ts&quot;:1696431559109,&quot;cs&quot;:&quot;m2SMS8I4728mgApuEbshEg==&quot;,&quot;size&quot;:{&quot;width&quot;:20.666666666666668,&quot;height&quot;:15.666666666666666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51075" y="2002179"/>
            <a:ext cx="196850" cy="14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 descr="{&quot;aid&quot;:null,&quot;id&quot;:&quot;11&quot;,&quot;backgroundColorModified&quot;:false,&quot;code&quot;:&quot;$$g_{t}^{2}$$&quot;,&quot;backgroundColor&quot;:&quot;#D0E0E3&quot;,&quot;type&quot;:&quot;$$&quot;,&quot;font&quot;:{&quot;size&quot;:14,&quot;family&quot;:&quot;Source Sans Pro&quot;,&quot;color&quot;:&quot;#333333&quot;},&quot;ts&quot;:1696431621783,&quot;cs&quot;:&quot;UqJdZiJ58BdWcpiHlDO6KA==&quot;,&quot;size&quot;:{&quot;width&quot;:15,&quot;height&quot;:21.666666666666668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1075" y="2468563"/>
            <a:ext cx="142875" cy="20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 descr="{&quot;type&quot;:&quot;$$&quot;,&quot;id&quot;:&quot;12&quot;,&quot;backgroundColor&quot;:&quot;#D0E0E3&quot;,&quot;font&quot;:{&quot;size&quot;:14,&quot;color&quot;:&quot;#000000&quot;,&quot;family&quot;:&quot;Source Sans Pro&quot;},&quot;backgroundColorModified&quot;:false,&quot;code&quot;:&quot;$$\\eta$$&quot;,&quot;aid&quot;:null,&quot;ts&quot;:1696431657255,&quot;cs&quot;:&quot;IRyrbb54/kvCwNcpHi/pVw==&quot;,&quot;size&quot;:{&quot;width&quot;:10.5,&quot;height&quot;:14.666666666666666}}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4600" y="1540200"/>
            <a:ext cx="100013" cy="13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 descr="{&quot;aid&quot;:null,&quot;backgroundColorModified&quot;:false,&quot;font&quot;:{&quot;family&quot;:&quot;Source Sans Pro&quot;,&quot;color&quot;:&quot;#000000&quot;,&quot;size&quot;:14},&quot;code&quot;:&quot;$$\\mu$$&quot;,&quot;id&quot;:&quot;13&quot;,&quot;backgroundColor&quot;:&quot;#D0E0E3&quot;,&quot;type&quot;:&quot;$$&quot;,&quot;ts&quot;:1696431676665,&quot;cs&quot;:&quot;h3bhSdhPs0ulB8n1INImxA==&quot;,&quot;size&quot;:{&quot;width&quot;:12.333333333333334,&quot;height&quot;:14.5}}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75863" y="1802475"/>
            <a:ext cx="117475" cy="138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8" descr="{&quot;backgroundColorModified&quot;:false,&quot;code&quot;:&quot;$$\\nu$$&quot;,&quot;aid&quot;:null,&quot;id&quot;:&quot;14&quot;,&quot;font&quot;:{&quot;size&quot;:14,&quot;family&quot;:&quot;Source Sans Pro&quot;,&quot;color&quot;:&quot;#000000&quot;},&quot;backgroundColor&quot;:&quot;#D0E0E3&quot;,&quot;type&quot;:&quot;$$&quot;,&quot;ts&quot;:1696431742699,&quot;cs&quot;:&quot;uDJVszFdGSBEDzIWU6wcHg==&quot;,&quot;size&quot;:{&quot;width&quot;:10.666666666666666,&quot;height&quot;:9.833333333333334}}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83788" y="2292450"/>
            <a:ext cx="101600" cy="93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 descr="{&quot;font&quot;:{&quot;color&quot;:&quot;#000000&quot;,&quot;size&quot;:14,&quot;family&quot;:&quot;Source Sans Pro&quot;},&quot;id&quot;:&quot;15&quot;,&quot;code&quot;:&quot;$$\\epsilon$$&quot;,&quot;backgroundColor&quot;:&quot;#D0E0E3&quot;,&quot;aid&quot;:null,&quot;type&quot;:&quot;$$&quot;,&quot;backgroundColorModified&quot;:false,&quot;ts&quot;:1696431763696,&quot;cs&quot;:&quot;mMvp0kqOWyQLrhFUbNaGuw==&quot;,&quot;size&quot;:{&quot;width&quot;:7.666666666666667,&quot;height&quot;:9.833333333333334}}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98075" y="2779425"/>
            <a:ext cx="73025" cy="9366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8"/>
          <p:cNvSpPr txBox="1">
            <a:spLocks noGrp="1"/>
          </p:cNvSpPr>
          <p:nvPr>
            <p:ph type="title"/>
          </p:nvPr>
        </p:nvSpPr>
        <p:spPr>
          <a:xfrm>
            <a:off x="4607250" y="230600"/>
            <a:ext cx="3854100" cy="3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Actualización de los parámetros:</a:t>
            </a:r>
            <a:endParaRPr sz="1800"/>
          </a:p>
        </p:txBody>
      </p:sp>
      <p:sp>
        <p:nvSpPr>
          <p:cNvPr id="212" name="Google Shape;212;p28"/>
          <p:cNvSpPr txBox="1">
            <a:spLocks noGrp="1"/>
          </p:cNvSpPr>
          <p:nvPr>
            <p:ph type="title"/>
          </p:nvPr>
        </p:nvSpPr>
        <p:spPr>
          <a:xfrm>
            <a:off x="5239950" y="1940600"/>
            <a:ext cx="2588700" cy="3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Con:</a:t>
            </a:r>
            <a:endParaRPr sz="1800"/>
          </a:p>
        </p:txBody>
      </p:sp>
      <p:sp>
        <p:nvSpPr>
          <p:cNvPr id="213" name="Google Shape;213;p28"/>
          <p:cNvSpPr txBox="1"/>
          <p:nvPr/>
        </p:nvSpPr>
        <p:spPr>
          <a:xfrm>
            <a:off x="6084900" y="4826400"/>
            <a:ext cx="3059100" cy="3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54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s" sz="400" i="1">
                <a:solidFill>
                  <a:schemeClr val="dk2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400" i="1" u="sng">
                <a:solidFill>
                  <a:srgbClr val="0277BD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400" i="1" u="sng">
                <a:solidFill>
                  <a:schemeClr val="dk2"/>
                </a:solidFill>
              </a:rPr>
              <a:t>.</a:t>
            </a:r>
            <a:endParaRPr sz="400"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7229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pasa cuando se varía el número de proyectores?</a:t>
            </a:r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42603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El número de proyectores no siempre va a ser completo, el objetivo de esta investigación es crear una red que pueda recibir un número incompleto de medidas y aún así poder predecir la concurrencia y la información mútua. </a:t>
            </a:r>
            <a:endParaRPr sz="1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 usa la función ReLU como función de activación:</a:t>
            </a:r>
            <a:endParaRPr sz="14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Esto permite que para medidas incompletas se pueda dejar el input = 0 y la función de activación se encarga de no considerar ese valor.</a:t>
            </a:r>
            <a:endParaRPr sz="1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675" y="1389600"/>
            <a:ext cx="3664550" cy="25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Nuestra simplificación de las redes</a:t>
            </a:r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body" idx="1"/>
          </p:nvPr>
        </p:nvSpPr>
        <p:spPr>
          <a:xfrm>
            <a:off x="311700" y="139762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>
                <a:solidFill>
                  <a:schemeClr val="accent1"/>
                </a:solidFill>
              </a:rPr>
              <a:t>Con respecto a las redes originales de </a:t>
            </a:r>
            <a:r>
              <a:rPr lang="es" i="1">
                <a:solidFill>
                  <a:schemeClr val="accent1"/>
                </a:solidFill>
              </a:rPr>
              <a:t>Koutny y colaboradores</a:t>
            </a:r>
            <a:r>
              <a:rPr lang="es">
                <a:solidFill>
                  <a:schemeClr val="accent1"/>
                </a:solidFill>
              </a:rPr>
              <a:t> se han modificado </a:t>
            </a:r>
            <a:r>
              <a:rPr lang="es" b="1">
                <a:solidFill>
                  <a:schemeClr val="accent1"/>
                </a:solidFill>
              </a:rPr>
              <a:t>2 aspectos</a:t>
            </a:r>
            <a:r>
              <a:rPr lang="es">
                <a:solidFill>
                  <a:schemeClr val="accent1"/>
                </a:solidFill>
              </a:rPr>
              <a:t> por el momento. 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rabicPeriod"/>
            </a:pPr>
            <a:r>
              <a:rPr lang="es">
                <a:solidFill>
                  <a:schemeClr val="accent1"/>
                </a:solidFill>
              </a:rPr>
              <a:t>El número de neuronas en las capas densas se ha puesto de forma decreciente: 120,80,70,60,50,40,1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rabicPeriod"/>
            </a:pPr>
            <a:r>
              <a:rPr lang="es">
                <a:solidFill>
                  <a:schemeClr val="accent1"/>
                </a:solidFill>
              </a:rPr>
              <a:t>El modelo de red Measurement Specific se ha modificado de una red convolucionar a una red densa desde el principio.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6275" y="1313200"/>
            <a:ext cx="3184952" cy="14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6275" y="2834725"/>
            <a:ext cx="3184950" cy="154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286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¿Con cuántos estados se debería entrenar la red idealmente?</a:t>
            </a:r>
            <a:endParaRPr sz="2700"/>
          </a:p>
        </p:txBody>
      </p:sp>
      <p:sp>
        <p:nvSpPr>
          <p:cNvPr id="234" name="Google Shape;234;p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9598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accent1"/>
                </a:solidFill>
              </a:rPr>
              <a:t>Debido que nuestras redes trabajan con aproximadamente </a:t>
            </a:r>
            <a:r>
              <a:rPr lang="es" sz="1400" i="1" u="sng">
                <a:solidFill>
                  <a:schemeClr val="accent1"/>
                </a:solidFill>
              </a:rPr>
              <a:t>50.000 parámetros</a:t>
            </a:r>
            <a:r>
              <a:rPr lang="es" sz="1400">
                <a:solidFill>
                  <a:schemeClr val="accent1"/>
                </a:solidFill>
              </a:rPr>
              <a:t> es conveniente entrenar la red con un número varias veces mayor de datos: </a:t>
            </a:r>
            <a:r>
              <a:rPr lang="es" sz="1400" b="1">
                <a:solidFill>
                  <a:schemeClr val="accent1"/>
                </a:solidFill>
              </a:rPr>
              <a:t>entre</a:t>
            </a:r>
            <a:r>
              <a:rPr lang="es" sz="1400">
                <a:solidFill>
                  <a:schemeClr val="accent1"/>
                </a:solidFill>
              </a:rPr>
              <a:t> </a:t>
            </a:r>
            <a:r>
              <a:rPr lang="es" sz="1400" b="1">
                <a:solidFill>
                  <a:schemeClr val="accent1"/>
                </a:solidFill>
              </a:rPr>
              <a:t>150.000 y 1.000.000</a:t>
            </a:r>
            <a:r>
              <a:rPr lang="es" sz="1400">
                <a:solidFill>
                  <a:schemeClr val="accent1"/>
                </a:solidFill>
              </a:rPr>
              <a:t>, los cuales se dividen de la siguiente forma: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⅘ del total para entrenamiento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del total para validación</a:t>
            </a:r>
            <a:endParaRPr sz="2600" b="1">
              <a:solidFill>
                <a:srgbClr val="FF0000"/>
              </a:solidFill>
            </a:endParaRPr>
          </a:p>
        </p:txBody>
      </p:sp>
      <p:sp>
        <p:nvSpPr>
          <p:cNvPr id="235" name="Google Shape;235;p31"/>
          <p:cNvSpPr txBox="1">
            <a:spLocks noGrp="1"/>
          </p:cNvSpPr>
          <p:nvPr>
            <p:ph type="body" idx="1"/>
          </p:nvPr>
        </p:nvSpPr>
        <p:spPr>
          <a:xfrm>
            <a:off x="3848375" y="1389600"/>
            <a:ext cx="37413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accent1"/>
                </a:solidFill>
              </a:rPr>
              <a:t>De los cuales además: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Estados puros de Haar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Estados aleatorios de Haar con rango=1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Estados aleatorios de Haar con rango=2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Estados aleatorios de Haar con rango=3</a:t>
            </a:r>
            <a:endParaRPr sz="1400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>
                <a:solidFill>
                  <a:schemeClr val="accent1"/>
                </a:solidFill>
              </a:rPr>
              <a:t>⅕ Estados aleatorios de Haar con rango=4</a:t>
            </a:r>
            <a:endParaRPr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950" y="464225"/>
            <a:ext cx="7772101" cy="4215049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5" name="Google Shape;65;p14"/>
          <p:cNvSpPr txBox="1"/>
          <p:nvPr/>
        </p:nvSpPr>
        <p:spPr>
          <a:xfrm>
            <a:off x="0" y="4760400"/>
            <a:ext cx="42855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ato"/>
              <a:buChar char="●"/>
            </a:pPr>
            <a:r>
              <a:rPr lang="es" sz="600">
                <a:solidFill>
                  <a:schemeClr val="dk2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600" u="sng">
                <a:solidFill>
                  <a:srgbClr val="0277BD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600" u="sng">
                <a:solidFill>
                  <a:schemeClr val="dk2"/>
                </a:solidFill>
              </a:rPr>
              <a:t>.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258775" y="724725"/>
            <a:ext cx="85206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6000" dirty="0">
                <a:solidFill>
                  <a:schemeClr val="accent1"/>
                </a:solidFill>
              </a:rPr>
              <a:t>El entrenamiento.</a:t>
            </a:r>
            <a:endParaRPr sz="60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528450" y="0"/>
            <a:ext cx="8087100" cy="11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Número de proyectores y de datos que se van a usar</a:t>
            </a:r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body" idx="1"/>
          </p:nvPr>
        </p:nvSpPr>
        <p:spPr>
          <a:xfrm>
            <a:off x="1458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 decidió entrenar primero la red “</a:t>
            </a:r>
            <a:r>
              <a:rPr lang="es" sz="1400" i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Measurement Specific</a:t>
            </a:r>
            <a:r>
              <a:rPr lang="es"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” para el sistema completo de 2 qubits:</a:t>
            </a:r>
            <a:endParaRPr sz="1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sz="14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36 proyectores</a:t>
            </a:r>
            <a:endParaRPr sz="14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33"/>
          <p:cNvSpPr txBox="1">
            <a:spLocks noGrp="1"/>
          </p:cNvSpPr>
          <p:nvPr>
            <p:ph type="body" idx="1"/>
          </p:nvPr>
        </p:nvSpPr>
        <p:spPr>
          <a:xfrm>
            <a:off x="4340177" y="1389600"/>
            <a:ext cx="3064829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 dirty="0">
                <a:solidFill>
                  <a:schemeClr val="dk2"/>
                </a:solidFill>
              </a:rPr>
              <a:t>Se decidió utilizar primero </a:t>
            </a:r>
            <a:r>
              <a:rPr lang="es" sz="1400" b="1" dirty="0">
                <a:solidFill>
                  <a:schemeClr val="dk2"/>
                </a:solidFill>
              </a:rPr>
              <a:t>150 mil</a:t>
            </a:r>
            <a:r>
              <a:rPr lang="es" sz="1400" dirty="0">
                <a:solidFill>
                  <a:schemeClr val="dk2"/>
                </a:solidFill>
              </a:rPr>
              <a:t> datos en total para obtener resultados y después probar con </a:t>
            </a:r>
            <a:r>
              <a:rPr lang="es" sz="1400" b="1" dirty="0">
                <a:solidFill>
                  <a:schemeClr val="dk2"/>
                </a:solidFill>
              </a:rPr>
              <a:t>750 mil </a:t>
            </a:r>
            <a:r>
              <a:rPr lang="es" sz="1400" dirty="0">
                <a:solidFill>
                  <a:schemeClr val="dk2"/>
                </a:solidFill>
              </a:rPr>
              <a:t>datos para un mejor entrenamiento.</a:t>
            </a:r>
            <a:endParaRPr sz="14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entrenamiento</a:t>
            </a:r>
            <a:endParaRPr/>
          </a:p>
        </p:txBody>
      </p:sp>
      <p:pic>
        <p:nvPicPr>
          <p:cNvPr id="253" name="Google Shape;253;p34"/>
          <p:cNvPicPr preferRelativeResize="0"/>
          <p:nvPr/>
        </p:nvPicPr>
        <p:blipFill rotWithShape="1">
          <a:blip r:embed="rId3">
            <a:alphaModFix/>
          </a:blip>
          <a:srcRect l="777" r="767"/>
          <a:stretch/>
        </p:blipFill>
        <p:spPr>
          <a:xfrm>
            <a:off x="3385950" y="604838"/>
            <a:ext cx="5457824" cy="39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4"/>
          <p:cNvSpPr txBox="1"/>
          <p:nvPr/>
        </p:nvSpPr>
        <p:spPr>
          <a:xfrm>
            <a:off x="311696" y="1311300"/>
            <a:ext cx="280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latin typeface="Source Sans Pro"/>
                <a:ea typeface="Source Sans Pro"/>
                <a:cs typeface="Source Sans Pro"/>
                <a:sym typeface="Source Sans Pro"/>
              </a:rPr>
              <a:t>Pérdida</a:t>
            </a:r>
            <a:r>
              <a:rPr lang="es" u="sng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vs número de épocas</a:t>
            </a:r>
            <a:r>
              <a:rPr lang="es">
                <a:latin typeface="Source Sans Pro"/>
                <a:ea typeface="Source Sans Pro"/>
                <a:cs typeface="Source Sans Pro"/>
                <a:sym typeface="Source Sans Pro"/>
              </a:rPr>
              <a:t> para el </a:t>
            </a:r>
            <a:r>
              <a:rPr lang="es" b="1">
                <a:latin typeface="Source Sans Pro"/>
                <a:ea typeface="Source Sans Pro"/>
                <a:cs typeface="Source Sans Pro"/>
                <a:sym typeface="Source Sans Pro"/>
              </a:rPr>
              <a:t>conjunto de validación</a:t>
            </a:r>
            <a:r>
              <a:rPr lang="es">
                <a:latin typeface="Source Sans Pro"/>
                <a:ea typeface="Source Sans Pro"/>
                <a:cs typeface="Source Sans Pro"/>
                <a:sym typeface="Source Sans Pro"/>
              </a:rPr>
              <a:t> para el caso de 36 proyectores y 150 mil datos totales de entrenamiento.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entrenamiento</a:t>
            </a:r>
            <a:endParaRPr/>
          </a:p>
        </p:txBody>
      </p:sp>
      <p:pic>
        <p:nvPicPr>
          <p:cNvPr id="260" name="Google Shape;26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950" y="604838"/>
            <a:ext cx="5457825" cy="39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5"/>
          <p:cNvSpPr txBox="1"/>
          <p:nvPr/>
        </p:nvSpPr>
        <p:spPr>
          <a:xfrm>
            <a:off x="311700" y="1311300"/>
            <a:ext cx="307425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Media del error absoluto vs número de épocas</a:t>
            </a:r>
            <a:r>
              <a:rPr lang="es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el </a:t>
            </a:r>
            <a:r>
              <a:rPr lang="es" b="1" i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conjunto de validación</a:t>
            </a:r>
            <a:r>
              <a:rPr lang="es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el caso de 36 proyectores y 150 mil datos totales de entrenamiento.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entrenamiento</a:t>
            </a:r>
            <a:endParaRPr/>
          </a:p>
        </p:txBody>
      </p:sp>
      <p:pic>
        <p:nvPicPr>
          <p:cNvPr id="267" name="Google Shape;267;p36"/>
          <p:cNvPicPr preferRelativeResize="0"/>
          <p:nvPr/>
        </p:nvPicPr>
        <p:blipFill rotWithShape="1">
          <a:blip r:embed="rId3">
            <a:alphaModFix/>
          </a:blip>
          <a:srcRect l="777" r="767"/>
          <a:stretch/>
        </p:blipFill>
        <p:spPr>
          <a:xfrm>
            <a:off x="3385950" y="604838"/>
            <a:ext cx="5457824" cy="39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6"/>
          <p:cNvSpPr txBox="1"/>
          <p:nvPr/>
        </p:nvSpPr>
        <p:spPr>
          <a:xfrm>
            <a:off x="311696" y="1311300"/>
            <a:ext cx="2888704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Source Sans Pro"/>
                <a:ea typeface="Source Sans Pro"/>
                <a:cs typeface="Source Sans Pro"/>
                <a:sym typeface="Source Sans Pro"/>
              </a:rPr>
              <a:t>Pérdida</a:t>
            </a:r>
            <a:r>
              <a:rPr lang="es" u="sng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vs número de épocas</a:t>
            </a:r>
            <a:r>
              <a:rPr lang="es" dirty="0">
                <a:latin typeface="Source Sans Pro"/>
                <a:ea typeface="Source Sans Pro"/>
                <a:cs typeface="Source Sans Pro"/>
                <a:sym typeface="Source Sans Pro"/>
              </a:rPr>
              <a:t> para el </a:t>
            </a:r>
            <a:r>
              <a:rPr lang="es" b="1" dirty="0">
                <a:latin typeface="Source Sans Pro"/>
                <a:ea typeface="Source Sans Pro"/>
                <a:cs typeface="Source Sans Pro"/>
                <a:sym typeface="Source Sans Pro"/>
              </a:rPr>
              <a:t>conjunto de entrenamiento</a:t>
            </a:r>
            <a:r>
              <a:rPr lang="es" dirty="0">
                <a:latin typeface="Source Sans Pro"/>
                <a:ea typeface="Source Sans Pro"/>
                <a:cs typeface="Source Sans Pro"/>
                <a:sym typeface="Source Sans Pro"/>
              </a:rPr>
              <a:t> para el caso de 36 proyectores y 150 mil datos totales de entrenamiento.</a:t>
            </a: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entrenamiento</a:t>
            </a:r>
            <a:endParaRPr/>
          </a:p>
        </p:txBody>
      </p:sp>
      <p:pic>
        <p:nvPicPr>
          <p:cNvPr id="274" name="Google Shape;274;p37"/>
          <p:cNvPicPr preferRelativeResize="0"/>
          <p:nvPr/>
        </p:nvPicPr>
        <p:blipFill rotWithShape="1">
          <a:blip r:embed="rId3">
            <a:alphaModFix/>
          </a:blip>
          <a:srcRect t="700" b="700"/>
          <a:stretch/>
        </p:blipFill>
        <p:spPr>
          <a:xfrm>
            <a:off x="3385950" y="604838"/>
            <a:ext cx="5457824" cy="39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7"/>
          <p:cNvSpPr txBox="1"/>
          <p:nvPr/>
        </p:nvSpPr>
        <p:spPr>
          <a:xfrm>
            <a:off x="311700" y="1311300"/>
            <a:ext cx="2986671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Media del error absoluto vs número de épocas</a:t>
            </a:r>
            <a:r>
              <a:rPr lang="es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el </a:t>
            </a:r>
            <a:r>
              <a:rPr lang="es" b="1" i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conjunto de entrenamiento</a:t>
            </a:r>
            <a:r>
              <a:rPr lang="es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el caso de 36 proyectores y 150 mil datos totales de entrenamiento.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6619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Comparación con Maxlik</a:t>
            </a:r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424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s" dirty="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True value of the concurrence: </a:t>
            </a:r>
            <a:r>
              <a:rPr lang="es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0.6453883921322546</a:t>
            </a:r>
            <a:endParaRPr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s" dirty="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Measurement-specific DNN prediction of the concurrence based on 36 projections: </a:t>
            </a:r>
            <a:r>
              <a:rPr lang="es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0.500576</a:t>
            </a:r>
            <a:endParaRPr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s" dirty="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MaxLik prediction of the concurrence: </a:t>
            </a:r>
            <a:r>
              <a:rPr lang="es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0.6454423285260271</a:t>
            </a:r>
            <a:endParaRPr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9"/>
          <p:cNvSpPr txBox="1">
            <a:spLocks noGrp="1"/>
          </p:cNvSpPr>
          <p:nvPr>
            <p:ph type="title"/>
          </p:nvPr>
        </p:nvSpPr>
        <p:spPr>
          <a:xfrm>
            <a:off x="840850" y="5650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Tiempo</a:t>
            </a:r>
            <a:endParaRPr/>
          </a:p>
        </p:txBody>
      </p:sp>
      <p:sp>
        <p:nvSpPr>
          <p:cNvPr id="287" name="Google Shape;287;p39"/>
          <p:cNvSpPr txBox="1">
            <a:spLocks noGrp="1"/>
          </p:cNvSpPr>
          <p:nvPr>
            <p:ph type="body" idx="1"/>
          </p:nvPr>
        </p:nvSpPr>
        <p:spPr>
          <a:xfrm>
            <a:off x="840850" y="139905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 36 proyectores y </a:t>
            </a:r>
            <a:r>
              <a:rPr lang="es" sz="14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150.000 </a:t>
            </a: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datos en total: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~5 minutos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 36 proyectores y </a:t>
            </a:r>
            <a:r>
              <a:rPr lang="es" sz="14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750.000</a:t>
            </a: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datos en total: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Excede el límite uso de la GPU de google colab (no se pudo finalizar).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39"/>
          <p:cNvSpPr txBox="1">
            <a:spLocks noGrp="1"/>
          </p:cNvSpPr>
          <p:nvPr>
            <p:ph type="body" idx="1"/>
          </p:nvPr>
        </p:nvSpPr>
        <p:spPr>
          <a:xfrm>
            <a:off x="4395425" y="1331871"/>
            <a:ext cx="2740161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 i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 esto se puede concluir que debemos usar un número mayor pero cercano a los 150 mil datos, para poder obtener un error menor en las predicciones de la concurrencia, pero sin acercarse a los 750 mil o 1 millón debido a que estos exceden nuestra capacidad computacional. </a:t>
            </a:r>
            <a:endParaRPr sz="1500" i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39"/>
          <p:cNvSpPr txBox="1">
            <a:spLocks noGrp="1"/>
          </p:cNvSpPr>
          <p:nvPr>
            <p:ph type="title"/>
          </p:nvPr>
        </p:nvSpPr>
        <p:spPr>
          <a:xfrm>
            <a:off x="4395425" y="6433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 txBox="1">
            <a:spLocks noGrp="1"/>
          </p:cNvSpPr>
          <p:nvPr>
            <p:ph type="title"/>
          </p:nvPr>
        </p:nvSpPr>
        <p:spPr>
          <a:xfrm>
            <a:off x="311700" y="724725"/>
            <a:ext cx="8520600" cy="1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chemeClr val="accent1"/>
                </a:solidFill>
              </a:rPr>
              <a:t>¿Qué sigue?</a:t>
            </a:r>
            <a:endParaRPr sz="6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/>
        </p:nvSpPr>
        <p:spPr>
          <a:xfrm>
            <a:off x="261642" y="628325"/>
            <a:ext cx="69609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 dirty="0">
                <a:latin typeface="Raleway"/>
                <a:ea typeface="Raleway"/>
                <a:cs typeface="Raleway"/>
                <a:sym typeface="Raleway"/>
              </a:rPr>
              <a:t>Dificultades</a:t>
            </a:r>
            <a:endParaRPr sz="2400" b="1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0" name="Google Shape;300;p41"/>
          <p:cNvSpPr txBox="1">
            <a:spLocks noGrp="1"/>
          </p:cNvSpPr>
          <p:nvPr>
            <p:ph type="body" idx="1"/>
          </p:nvPr>
        </p:nvSpPr>
        <p:spPr>
          <a:xfrm>
            <a:off x="520575" y="1335775"/>
            <a:ext cx="5999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dirty="0">
                <a:solidFill>
                  <a:schemeClr val="dk2"/>
                </a:solidFill>
              </a:rPr>
              <a:t>Teóricas:</a:t>
            </a:r>
            <a:endParaRPr sz="1400" b="1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s" sz="1400" dirty="0">
                <a:solidFill>
                  <a:schemeClr val="dk2"/>
                </a:solidFill>
              </a:rPr>
              <a:t>Entender el orígen de la fórmula para los estados aleatorios de Haar y su interpretación física.</a:t>
            </a:r>
            <a:endParaRPr sz="1400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s" sz="1400" dirty="0">
                <a:solidFill>
                  <a:schemeClr val="dk2"/>
                </a:solidFill>
              </a:rPr>
              <a:t>Entender cómo el rango de la matriz de Ginibre afecta la pureza del estado y qué determina esto para el estado físico.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b="1" dirty="0">
                <a:solidFill>
                  <a:schemeClr val="dk2"/>
                </a:solidFill>
              </a:rPr>
              <a:t>Computacionales:</a:t>
            </a:r>
            <a:endParaRPr sz="1400" b="1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s" sz="1400" dirty="0">
                <a:solidFill>
                  <a:schemeClr val="dk2"/>
                </a:solidFill>
              </a:rPr>
              <a:t>Entrenar la red con un número mayor de estados sin que se exceda nuestra capacidad computacional.</a:t>
            </a:r>
            <a:endParaRPr sz="1400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s" sz="1400" dirty="0">
                <a:solidFill>
                  <a:schemeClr val="dk2"/>
                </a:solidFill>
              </a:rPr>
              <a:t>Entrenar 1 red para cualquier número de proyectores.</a:t>
            </a:r>
            <a:endParaRPr sz="1400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s" sz="1400" dirty="0">
                <a:solidFill>
                  <a:schemeClr val="dk2"/>
                </a:solidFill>
              </a:rPr>
              <a:t>Entrenar redes para los casos de 4 y 5 qubits.</a:t>
            </a: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301" name="Google Shape;301;p41" descr="{&quot;id&quot;:&quot;1&quot;,&quot;backgroundColor&quot;:&quot;#FFFFFF&quot;,&quot;aid&quot;:null,&quot;font&quot;:{&quot;family&quot;:&quot;Lato&quot;,&quot;size&quot;:32.5,&quot;color&quot;:&quot;#000000&quot;},&quot;type&quot;:&quot;$&quot;,&quot;code&quot;:&quot;$\\rho\\,=\\,\\frac{\\left(1+U^{\\dagger}\\right)GG^{\\dagger}\\left(1+U\\right)}{\\text{Tr}\\left\\{\\left(1+U^{\\dagger}\\right)GG^{\\dagger}\\left(1+U\\right)\\right\\}}$&quot;,&quot;ts&quot;:1696352776722,&quot;cs&quot;:&quot;5woCnh+Jp4yiySFh9tKrhA==&quot;,&quot;size&quot;:{&quot;width&quot;:430.17443202099736,&quot;height&quot;:79.33857191601051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25" y="2049625"/>
            <a:ext cx="1342501" cy="24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526800" y="453825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Avances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526800" y="20702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>
                <a:solidFill>
                  <a:srgbClr val="FFFFFF"/>
                </a:solidFill>
              </a:rPr>
              <a:t>Estructura del trabajo,</a:t>
            </a:r>
            <a:endParaRPr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>
                <a:solidFill>
                  <a:srgbClr val="FFFFFF"/>
                </a:solidFill>
              </a:rPr>
              <a:t>Decisiones y</a:t>
            </a:r>
            <a:endParaRPr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>
                <a:solidFill>
                  <a:srgbClr val="FFFFFF"/>
                </a:solidFill>
              </a:rPr>
              <a:t>Avance de resultados.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A4F298-338C-206B-BFA7-CBE92FF72D9A}"/>
              </a:ext>
            </a:extLst>
          </p:cNvPr>
          <p:cNvSpPr/>
          <p:nvPr/>
        </p:nvSpPr>
        <p:spPr>
          <a:xfrm>
            <a:off x="4849586" y="4384221"/>
            <a:ext cx="742950" cy="310243"/>
          </a:xfrm>
          <a:prstGeom prst="rect">
            <a:avLst/>
          </a:prstGeom>
          <a:solidFill>
            <a:srgbClr val="5E2B97"/>
          </a:solidFill>
          <a:ln>
            <a:solidFill>
              <a:srgbClr val="5E2B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2"/>
          </p:nvPr>
        </p:nvSpPr>
        <p:spPr>
          <a:xfrm>
            <a:off x="4849586" y="387803"/>
            <a:ext cx="3837000" cy="43678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Datos</a:t>
            </a:r>
            <a:endParaRPr sz="1200" b="1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Estados aleatorios de Haar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Estados puros de Haar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Estados de Werner</a:t>
            </a:r>
            <a:endParaRPr sz="1200" dirty="0">
              <a:solidFill>
                <a:srgbClr val="FFFFFF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La estructura de las redes</a:t>
            </a:r>
            <a:endParaRPr sz="1200" b="1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Measurement specific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Measurement Independent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Proyectores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Nuestra simplificación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Número de estados</a:t>
            </a:r>
            <a:endParaRPr sz="1200" dirty="0">
              <a:solidFill>
                <a:srgbClr val="FFFFFF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El entrenamiento</a:t>
            </a:r>
            <a:endParaRPr sz="1200" b="1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Número de proyectores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El entrenamiento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Comparación con Maxlik 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Tiempo</a:t>
            </a:r>
            <a:endParaRPr sz="1200" dirty="0">
              <a:solidFill>
                <a:srgbClr val="FFFFFF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¿Qué sigue?</a:t>
            </a:r>
            <a:endParaRPr sz="1200" b="1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Dificultades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¿Qué número de proyectores se va a usar?</a:t>
            </a:r>
            <a:endParaRPr sz="1200" dirty="0">
              <a:solidFill>
                <a:srgbClr val="FFFFFF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s" sz="1200" dirty="0">
                <a:solidFill>
                  <a:srgbClr val="FFFFFF"/>
                </a:solidFill>
              </a:rPr>
              <a:t>Las pruebas: Estados de Werner</a:t>
            </a:r>
            <a:endParaRPr sz="1200" dirty="0">
              <a:solidFill>
                <a:srgbClr val="FFFFFF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Cronograma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 b="1" dirty="0">
                <a:solidFill>
                  <a:srgbClr val="FFFFFF"/>
                </a:solidFill>
              </a:rPr>
              <a:t>Referencias.</a:t>
            </a:r>
            <a:endParaRPr sz="12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6887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número de proyectores se van a usar?</a:t>
            </a:r>
            <a:endParaRPr/>
          </a:p>
        </p:txBody>
      </p:sp>
      <p:sp>
        <p:nvSpPr>
          <p:cNvPr id="307" name="Google Shape;307;p42"/>
          <p:cNvSpPr txBox="1">
            <a:spLocks noGrp="1"/>
          </p:cNvSpPr>
          <p:nvPr>
            <p:ph type="body" idx="1"/>
          </p:nvPr>
        </p:nvSpPr>
        <p:spPr>
          <a:xfrm>
            <a:off x="520575" y="1448075"/>
            <a:ext cx="2966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dk2"/>
                </a:solidFill>
              </a:rPr>
              <a:t>18 redes para 2 qubits.</a:t>
            </a:r>
            <a:endParaRPr sz="1400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s" sz="1400" dirty="0">
                <a:solidFill>
                  <a:schemeClr val="dk2"/>
                </a:solidFill>
              </a:rPr>
              <a:t>36, 34, 32, 30, 28, 26, 24, 22, 20, 18, 16, 14, 12, 10, 8, 6, 4.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dk2"/>
                </a:solidFill>
              </a:rPr>
              <a:t>Y 18 para 3 qubits.</a:t>
            </a:r>
            <a:endParaRPr sz="1400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s" sz="1400" dirty="0">
                <a:solidFill>
                  <a:schemeClr val="dk2"/>
                </a:solidFill>
              </a:rPr>
              <a:t>216, 204, 192, 180, 168, 156, 144, 132, 120, 108, 96, 84, 72, 60, 48, 36, 24, 12.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308" name="Google Shape;3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650" y="2245713"/>
            <a:ext cx="5043087" cy="13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2"/>
          <p:cNvSpPr txBox="1">
            <a:spLocks noGrp="1"/>
          </p:cNvSpPr>
          <p:nvPr>
            <p:ph type="body" idx="1"/>
          </p:nvPr>
        </p:nvSpPr>
        <p:spPr>
          <a:xfrm>
            <a:off x="3886650" y="1578638"/>
            <a:ext cx="5043000" cy="6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400" b="1">
                <a:solidFill>
                  <a:schemeClr val="dk2"/>
                </a:solidFill>
              </a:rPr>
              <a:t>Para intentar recuperar las gráficas del trabajo de Koutny y colaboradores:</a:t>
            </a:r>
            <a:endParaRPr sz="1400" b="1">
              <a:solidFill>
                <a:schemeClr val="dk2"/>
              </a:solidFill>
            </a:endParaRPr>
          </a:p>
        </p:txBody>
      </p:sp>
      <p:sp>
        <p:nvSpPr>
          <p:cNvPr id="310" name="Google Shape;310;p42"/>
          <p:cNvSpPr txBox="1"/>
          <p:nvPr/>
        </p:nvSpPr>
        <p:spPr>
          <a:xfrm>
            <a:off x="3886650" y="3564875"/>
            <a:ext cx="3059100" cy="3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400" i="1">
                <a:solidFill>
                  <a:schemeClr val="dk2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400" i="1" u="sng">
                <a:solidFill>
                  <a:srgbClr val="0277BD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400" i="1" u="sng">
                <a:solidFill>
                  <a:schemeClr val="dk2"/>
                </a:solidFill>
              </a:rPr>
              <a:t>.</a:t>
            </a:r>
            <a:endParaRPr sz="400"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/>
        </p:nvSpPr>
        <p:spPr>
          <a:xfrm>
            <a:off x="294300" y="248825"/>
            <a:ext cx="69609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Pruebas: </a:t>
            </a:r>
            <a:r>
              <a:rPr lang="es"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Estados de Werner</a:t>
            </a:r>
            <a:endParaRPr sz="24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6" name="Google Shape;3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150" y="1335775"/>
            <a:ext cx="3540233" cy="290328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3"/>
          <p:cNvSpPr txBox="1">
            <a:spLocks noGrp="1"/>
          </p:cNvSpPr>
          <p:nvPr>
            <p:ph type="body" idx="1"/>
          </p:nvPr>
        </p:nvSpPr>
        <p:spPr>
          <a:xfrm>
            <a:off x="520575" y="1335775"/>
            <a:ext cx="3218668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400" dirty="0">
                <a:solidFill>
                  <a:schemeClr val="dk2"/>
                </a:solidFill>
              </a:rPr>
              <a:t>Para probar la red se espera pedirle que prediga la concurrencia de un estado de Werner (para el cual no ha sido específicamente entrenada) y verificar que recupera, al menos aproximadamente, la curva teórica; la cual es una línea recta en el plano concurrencia vs p.</a:t>
            </a:r>
            <a:endParaRPr sz="1400" dirty="0">
              <a:solidFill>
                <a:schemeClr val="dk2"/>
              </a:solidFill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726150" y="1012675"/>
            <a:ext cx="4285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i="1">
                <a:latin typeface="Lato"/>
                <a:ea typeface="Lato"/>
                <a:cs typeface="Lato"/>
                <a:sym typeface="Lato"/>
              </a:rPr>
              <a:t>Resultados de </a:t>
            </a:r>
            <a:r>
              <a:rPr lang="es" sz="9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Koutný, Dominik, et al:</a:t>
            </a:r>
            <a:endParaRPr sz="900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43"/>
          <p:cNvSpPr txBox="1"/>
          <p:nvPr/>
        </p:nvSpPr>
        <p:spPr>
          <a:xfrm>
            <a:off x="4726138" y="4239050"/>
            <a:ext cx="3059100" cy="3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400" i="1">
                <a:solidFill>
                  <a:schemeClr val="dk2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400" i="1" u="sng">
                <a:solidFill>
                  <a:srgbClr val="0277BD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400" i="1" u="sng">
                <a:solidFill>
                  <a:schemeClr val="dk2"/>
                </a:solidFill>
              </a:rPr>
              <a:t>.</a:t>
            </a:r>
            <a:endParaRPr sz="400"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4"/>
          <p:cNvSpPr txBox="1">
            <a:spLocks noGrp="1"/>
          </p:cNvSpPr>
          <p:nvPr>
            <p:ph type="title"/>
          </p:nvPr>
        </p:nvSpPr>
        <p:spPr>
          <a:xfrm>
            <a:off x="311700" y="739850"/>
            <a:ext cx="8520600" cy="12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dirty="0">
                <a:solidFill>
                  <a:schemeClr val="accent1"/>
                </a:solidFill>
              </a:rPr>
              <a:t>Cronograma.</a:t>
            </a:r>
            <a:endParaRPr sz="60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5"/>
          <p:cNvSpPr txBox="1"/>
          <p:nvPr/>
        </p:nvSpPr>
        <p:spPr>
          <a:xfrm>
            <a:off x="572100" y="497438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Cronograma:</a:t>
            </a:r>
            <a:endParaRPr sz="30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30" name="Google Shape;330;p45"/>
          <p:cNvGraphicFramePr/>
          <p:nvPr/>
        </p:nvGraphicFramePr>
        <p:xfrm>
          <a:off x="952500" y="1132838"/>
          <a:ext cx="7239000" cy="1584840"/>
        </p:xfrm>
        <a:graphic>
          <a:graphicData uri="http://schemas.openxmlformats.org/drawingml/2006/table">
            <a:tbl>
              <a:tblPr>
                <a:noFill/>
                <a:tableStyleId>{813E8EE0-DC13-4CDF-AE3D-D316D0E0E5E8}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Crear las redes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11 - 25 Sep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Generar los datos 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27 Sep - 2 Oct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Entrenar las redes con nuestros datos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18 - 25 Oct 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Recuperar el comportamiento 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30 Oct - 8 Nov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31" name="Google Shape;331;p45"/>
          <p:cNvSpPr txBox="1"/>
          <p:nvPr/>
        </p:nvSpPr>
        <p:spPr>
          <a:xfrm>
            <a:off x="572100" y="2760313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Objetivo de grupo:</a:t>
            </a:r>
            <a:endParaRPr sz="30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2" name="Google Shape;332;p45"/>
          <p:cNvSpPr txBox="1"/>
          <p:nvPr/>
        </p:nvSpPr>
        <p:spPr>
          <a:xfrm>
            <a:off x="952500" y="3353050"/>
            <a:ext cx="7239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Lato"/>
                <a:ea typeface="Lato"/>
                <a:cs typeface="Lato"/>
                <a:sym typeface="Lato"/>
              </a:rPr>
              <a:t>Se ha podido satisfactoriamente </a:t>
            </a:r>
            <a:r>
              <a:rPr lang="es" sz="1200" i="1" u="sng">
                <a:solidFill>
                  <a:srgbClr val="6AA84F"/>
                </a:solidFill>
                <a:latin typeface="Lato"/>
                <a:ea typeface="Lato"/>
                <a:cs typeface="Lato"/>
                <a:sym typeface="Lato"/>
              </a:rPr>
              <a:t>crear redes neuronales convolucionales que puedan recibir información de estados cuánticos</a:t>
            </a:r>
            <a:r>
              <a:rPr lang="es" sz="1200">
                <a:latin typeface="Lato"/>
                <a:ea typeface="Lato"/>
                <a:cs typeface="Lato"/>
                <a:sym typeface="Lato"/>
              </a:rPr>
              <a:t> y se encuentra en proceso entrenarlas con diferentes números totales de datos para comparar tiempos de entrenamiento y errores en las predicciones. Finalmente se encuentra pendiente variar el número de proyectores y probar el desempeño de la red con los estados de Werner, para obtener las gráficas y recuperar el comportamiento observado por Koutny y colaboradores.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45"/>
          <p:cNvSpPr txBox="1"/>
          <p:nvPr/>
        </p:nvSpPr>
        <p:spPr>
          <a:xfrm>
            <a:off x="4057750" y="2816425"/>
            <a:ext cx="4097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6AA84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¡Cumplido!</a:t>
            </a:r>
            <a:endParaRPr sz="2200">
              <a:solidFill>
                <a:srgbClr val="6AA8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34" name="Google Shape;33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5175" y="968775"/>
            <a:ext cx="470263" cy="48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5175" y="1425975"/>
            <a:ext cx="470263" cy="48154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5"/>
          <p:cNvSpPr txBox="1"/>
          <p:nvPr/>
        </p:nvSpPr>
        <p:spPr>
          <a:xfrm>
            <a:off x="6977500" y="1907525"/>
            <a:ext cx="121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BF9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 progreso</a:t>
            </a:r>
            <a:endParaRPr b="1">
              <a:solidFill>
                <a:srgbClr val="BF9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6"/>
          <p:cNvSpPr txBox="1"/>
          <p:nvPr/>
        </p:nvSpPr>
        <p:spPr>
          <a:xfrm>
            <a:off x="847025" y="935525"/>
            <a:ext cx="6321600" cy="3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</a:pPr>
            <a:r>
              <a:rPr lang="es" sz="1200">
                <a:solidFill>
                  <a:srgbClr val="000000"/>
                </a:solidFill>
              </a:rPr>
              <a:t>Koutný, Dominik, et al. “Deep Learning of Quantum Entanglement from Incomplete Measurements.” Science Advances, vol. 9, no. 29, July 2023. Crossref, </a:t>
            </a:r>
            <a:r>
              <a:rPr lang="es" sz="1200" u="sng">
                <a:solidFill>
                  <a:srgbClr val="0277BD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https://doi.org/10.1126/sciadv.add7131</a:t>
            </a:r>
            <a:r>
              <a:rPr lang="es" sz="1200" u="sng">
                <a:solidFill>
                  <a:srgbClr val="000000"/>
                </a:solidFill>
              </a:rPr>
              <a:t>.</a:t>
            </a:r>
            <a:endParaRPr sz="1200" u="sng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</a:rPr>
              <a:t>Czerwinski, A. (2021). Quantifying entanglement of two-qubit Werner states. </a:t>
            </a:r>
            <a:r>
              <a:rPr lang="es" sz="1200" i="1">
                <a:solidFill>
                  <a:srgbClr val="000000"/>
                </a:solidFill>
              </a:rPr>
              <a:t>Communications in Theoretical Physics</a:t>
            </a:r>
            <a:r>
              <a:rPr lang="es" sz="1200">
                <a:solidFill>
                  <a:srgbClr val="000000"/>
                </a:solidFill>
              </a:rPr>
              <a:t>, </a:t>
            </a:r>
            <a:r>
              <a:rPr lang="es" sz="1200" i="1">
                <a:solidFill>
                  <a:srgbClr val="000000"/>
                </a:solidFill>
              </a:rPr>
              <a:t>73</a:t>
            </a:r>
            <a:r>
              <a:rPr lang="es" sz="1200">
                <a:solidFill>
                  <a:srgbClr val="000000"/>
                </a:solidFill>
              </a:rPr>
              <a:t>, 085101. </a:t>
            </a:r>
            <a:r>
              <a:rPr lang="es" sz="1200" u="sng">
                <a:solidFill>
                  <a:srgbClr val="0277BD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https://doi.org/10.1088/1572-9494/ac01e1</a:t>
            </a:r>
            <a:endParaRPr sz="1200" u="sng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222222"/>
                </a:solidFill>
                <a:highlight>
                  <a:srgbClr val="CCCCCC"/>
                </a:highlight>
              </a:rPr>
              <a:t>Bures, D. (1969). An extension of Kakutani’s theorem on infinite product measures to the tensor product of semifinite 𝑤*-algebras. </a:t>
            </a:r>
            <a:r>
              <a:rPr lang="es" sz="1200" i="1">
                <a:solidFill>
                  <a:srgbClr val="222222"/>
                </a:solidFill>
                <a:highlight>
                  <a:srgbClr val="CCCCCC"/>
                </a:highlight>
              </a:rPr>
              <a:t>Transactions of the American Mathematical Society</a:t>
            </a:r>
            <a:r>
              <a:rPr lang="es" sz="1200">
                <a:solidFill>
                  <a:srgbClr val="222222"/>
                </a:solidFill>
                <a:highlight>
                  <a:srgbClr val="CCCCCC"/>
                </a:highlight>
              </a:rPr>
              <a:t>, </a:t>
            </a:r>
            <a:r>
              <a:rPr lang="es" sz="1200" i="1">
                <a:solidFill>
                  <a:srgbClr val="222222"/>
                </a:solidFill>
                <a:highlight>
                  <a:srgbClr val="CCCCCC"/>
                </a:highlight>
              </a:rPr>
              <a:t>135</a:t>
            </a:r>
            <a:r>
              <a:rPr lang="es" sz="1200">
                <a:solidFill>
                  <a:srgbClr val="222222"/>
                </a:solidFill>
                <a:highlight>
                  <a:srgbClr val="CCCCCC"/>
                </a:highlight>
              </a:rPr>
              <a:t>, 199-212.</a:t>
            </a:r>
            <a:endParaRPr sz="1200" u="sng">
              <a:solidFill>
                <a:srgbClr val="000000"/>
              </a:solidFill>
              <a:highlight>
                <a:srgbClr val="CCCCCC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222222"/>
                </a:solidFill>
                <a:highlight>
                  <a:srgbClr val="CCCCCC"/>
                </a:highlight>
              </a:rPr>
              <a:t>Mezzadri, F. (2006). How to generate random matrices from the classical compact groups. </a:t>
            </a:r>
            <a:r>
              <a:rPr lang="es" sz="1200" i="1">
                <a:solidFill>
                  <a:srgbClr val="222222"/>
                </a:solidFill>
                <a:highlight>
                  <a:srgbClr val="CCCCCC"/>
                </a:highlight>
              </a:rPr>
              <a:t>arXiv preprint math-ph/0609050</a:t>
            </a:r>
            <a:r>
              <a:rPr lang="es" sz="1200">
                <a:solidFill>
                  <a:srgbClr val="222222"/>
                </a:solidFill>
                <a:highlight>
                  <a:srgbClr val="CCCCCC"/>
                </a:highlight>
              </a:rPr>
              <a:t>.</a:t>
            </a:r>
            <a:endParaRPr sz="1200">
              <a:solidFill>
                <a:srgbClr val="222222"/>
              </a:solidFill>
              <a:highlight>
                <a:srgbClr val="CCCCCC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●"/>
            </a:pPr>
            <a:r>
              <a:rPr lang="es" sz="1250">
                <a:solidFill>
                  <a:srgbClr val="2E414F"/>
                </a:solidFill>
                <a:highlight>
                  <a:srgbClr val="CCCCCC"/>
                </a:highlight>
                <a:latin typeface="Roboto"/>
                <a:ea typeface="Roboto"/>
                <a:cs typeface="Roboto"/>
                <a:sym typeface="Roboto"/>
              </a:rPr>
              <a:t>Marian, P., &amp; Marian, T.A. (2007). Bures distance as a measure of entanglement for symmetric two-mode Gaussian states. </a:t>
            </a:r>
            <a:r>
              <a:rPr lang="es" sz="1250" i="1">
                <a:solidFill>
                  <a:srgbClr val="2E414F"/>
                </a:solidFill>
                <a:highlight>
                  <a:srgbClr val="CCCCCC"/>
                </a:highlight>
                <a:latin typeface="Roboto"/>
                <a:ea typeface="Roboto"/>
                <a:cs typeface="Roboto"/>
                <a:sym typeface="Roboto"/>
              </a:rPr>
              <a:t>Physical Review A, 77</a:t>
            </a:r>
            <a:r>
              <a:rPr lang="es" sz="1250">
                <a:solidFill>
                  <a:srgbClr val="2E414F"/>
                </a:solidFill>
                <a:highlight>
                  <a:srgbClr val="CCCCCC"/>
                </a:highlight>
                <a:latin typeface="Roboto"/>
                <a:ea typeface="Roboto"/>
                <a:cs typeface="Roboto"/>
                <a:sym typeface="Roboto"/>
              </a:rPr>
              <a:t>, 062319.</a:t>
            </a:r>
            <a:endParaRPr sz="1200">
              <a:solidFill>
                <a:srgbClr val="222222"/>
              </a:solidFill>
              <a:highlight>
                <a:srgbClr val="CCCCCC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u="sng">
                <a:solidFill>
                  <a:srgbClr val="0277BD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https://www.analyticsvidhya.com/blog/2020/10/what-is-the-convolutional-neural-network-architecture/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u="sng">
                <a:solidFill>
                  <a:srgbClr val="0277BD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https://www.v7labs.com/blog/recurrent-neural-networks-guide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u="sng">
                <a:solidFill>
                  <a:srgbClr val="0277BD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https://builtin.com/artificial-intelligence/transformer-neural-network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u="sng">
                <a:solidFill>
                  <a:srgbClr val="0277BD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https://developers.google.com/machine-learning/gan/gan_structure?hl=es-419</a:t>
            </a:r>
            <a:endParaRPr sz="1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" name="Google Shape;342;p46"/>
          <p:cNvSpPr txBox="1">
            <a:spLocks noGrp="1"/>
          </p:cNvSpPr>
          <p:nvPr>
            <p:ph type="title"/>
          </p:nvPr>
        </p:nvSpPr>
        <p:spPr>
          <a:xfrm>
            <a:off x="311700" y="179825"/>
            <a:ext cx="5286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720525"/>
            <a:ext cx="8520600" cy="7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dirty="0"/>
              <a:t>Datos.</a:t>
            </a:r>
            <a:endParaRPr sz="6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lang="es" sz="225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¿Qué datos se necesitan?</a:t>
            </a:r>
            <a:endParaRPr sz="2250">
              <a:solidFill>
                <a:schemeClr val="accent1"/>
              </a:solidFill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Se pretende generar 3 tipos de estados cuánticos: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accent1"/>
                </a:solidFill>
              </a:rPr>
              <a:t>Para el entrenamiento y las pruebas iniciales:</a:t>
            </a:r>
            <a:endParaRPr b="1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>
                <a:solidFill>
                  <a:schemeClr val="accent1"/>
                </a:solidFill>
              </a:rPr>
              <a:t>Estados aleatorios de Haar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>
                <a:solidFill>
                  <a:schemeClr val="accent1"/>
                </a:solidFill>
              </a:rPr>
              <a:t>Estados puros de Haar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accent1"/>
                </a:solidFill>
              </a:rPr>
              <a:t>Para la prueba final:</a:t>
            </a:r>
            <a:endParaRPr b="1"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>
                <a:solidFill>
                  <a:schemeClr val="accent1"/>
                </a:solidFill>
              </a:rPr>
              <a:t>Estados de Werner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60">
                <a:solidFill>
                  <a:schemeClr val="accent1"/>
                </a:solidFill>
              </a:rPr>
              <a:t>Estados aleatorios de Haar</a:t>
            </a:r>
            <a:endParaRPr sz="2260">
              <a:solidFill>
                <a:schemeClr val="accent1"/>
              </a:solidFill>
            </a:endParaRPr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Los estados aleatorios de Haar se construyen a partir de dos matrices aleatorias: 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 ensamblaje unitario circular es un sistema físico en el que los componentes están dispuestos en un círculo.</a:t>
            </a:r>
            <a:br>
              <a:rPr lang="es" dirty="0">
                <a:solidFill>
                  <a:schemeClr val="accent1"/>
                </a:solidFill>
              </a:rPr>
            </a:b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  <p:pic>
        <p:nvPicPr>
          <p:cNvPr id="90" name="Google Shape;90;p18" descr="{&quot;id&quot;:&quot;1&quot;,&quot;backgroundColor&quot;:&quot;#FFFFFF&quot;,&quot;aid&quot;:null,&quot;font&quot;:{&quot;family&quot;:&quot;Lato&quot;,&quot;size&quot;:32.5,&quot;color&quot;:&quot;#000000&quot;},&quot;type&quot;:&quot;$&quot;,&quot;code&quot;:&quot;$\\rho\\,=\\,\\frac{\\left(1+U^{\\dagger}\\right)GG^{\\dagger}\\left(1+U\\right)}{\\text{Tr}\\left\\{\\left(1+U^{\\dagger}\\right)GG^{\\dagger}\\left(1+U\\right)\\right\\}}$&quot;,&quot;ts&quot;:1696352776722,&quot;cs&quot;:&quot;5woCnh+Jp4yiySFh9tKrhA==&quot;,&quot;size&quot;:{&quot;width&quot;:430.17443202099736,&quot;height&quot;:79.33857191601051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1973" y="1488196"/>
            <a:ext cx="4097411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 descr="{&quot;aid&quot;:null,&quot;id&quot;:&quot;2&quot;,&quot;font&quot;:{&quot;size&quot;:17,&quot;color&quot;:&quot;#000000&quot;,&quot;family&quot;:&quot;Lato&quot;},&quot;type&quot;:&quot;$$&quot;,&quot;code&quot;:&quot;$$G_{jk}\\,\\sim\\,N\\left(0,1\\right)+iN\\left(0,1\\right)$$&quot;,&quot;backgroundColor&quot;:&quot;#FFFFFF&quot;,&quot;backgroundColorModified&quot;:false,&quot;ts&quot;:1693768209330,&quot;cs&quot;:&quot;c9Lp35m/+0fFRu5fGNl2WA==&quot;,&quot;size&quot;:{&quot;width&quot;:294.8030748031496,&quot;height&quot;:28.761344881889773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7009" y="3069338"/>
            <a:ext cx="2647341" cy="247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 descr="{&quot;backgroundColorModified&quot;:false,&quot;font&quot;:{&quot;family&quot;:&quot;Lato&quot;,&quot;size&quot;:17,&quot;color&quot;:&quot;#000000&quot;},&quot;aid&quot;:null,&quot;backgroundColor&quot;:&quot;#FFFFFF&quot;,&quot;id&quot;:&quot;3&quot;,&quot;code&quot;:&quot;$$U\\,\\Rightarrow\\,\\text{Circular}\\;\\text{Unitary}\\;\\text{Ensamble}$$&quot;,&quot;type&quot;:&quot;$$&quot;,&quot;ts&quot;:1693768261489,&quot;cs&quot;:&quot;COnQTLkmdaOiohl9S7Odmg==&quot;,&quot;size&quot;:{&quot;width&quot;:380.6666666666667,&quot;height&quot;:24.333333333333332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1480" y="3576810"/>
            <a:ext cx="3418400" cy="209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809525"/>
            <a:ext cx="416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60">
                <a:solidFill>
                  <a:schemeClr val="accent1"/>
                </a:solidFill>
              </a:rPr>
              <a:t>Estados aleatorios de Haar: </a:t>
            </a:r>
            <a:r>
              <a:rPr lang="es" sz="2260" b="0">
                <a:solidFill>
                  <a:schemeClr val="accent1"/>
                </a:solidFill>
              </a:rPr>
              <a:t>La matriz de Ginibre (G)</a:t>
            </a:r>
            <a:endParaRPr sz="2260" b="0">
              <a:solidFill>
                <a:schemeClr val="accent1"/>
              </a:solidFill>
            </a:endParaRPr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311700" y="1807907"/>
            <a:ext cx="386025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 matriz de Ginibre (G) es una matriz de entradas complejas cuyos valores vienen dados por una distribución normal.</a:t>
            </a:r>
            <a:endParaRPr sz="14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 no necesariamente es una matriz cuadrada, la pureza del estado es función del rango de la matriz G.</a:t>
            </a: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99" name="Google Shape;99;p19" descr="{&quot;aid&quot;:null,&quot;id&quot;:&quot;2&quot;,&quot;font&quot;:{&quot;size&quot;:19.5,&quot;color&quot;:&quot;#000000&quot;,&quot;family&quot;:&quot;Lato&quot;},&quot;type&quot;:&quot;$$&quot;,&quot;code&quot;:&quot;$$G_{jk}\\,\\sim\\,N\\left(0,1\\right)+iN\\left(0,1\\right)$$&quot;,&quot;backgroundColor&quot;:&quot;#FFFFFF&quot;,&quot;backgroundColorModified&quot;:false,&quot;ts&quot;:1696352856836,&quot;cs&quot;:&quot;1cHZpjjzrsTrRyt9vnDDOA==&quot;,&quot;size&quot;:{&quot;width&quot;:367.02344488188965,&quot;height&quot;:34.362198425196844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6378" y="1023725"/>
            <a:ext cx="3495898" cy="3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7652" y="1673101"/>
            <a:ext cx="2133350" cy="22182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1" name="Google Shape;101;p19"/>
          <p:cNvSpPr txBox="1"/>
          <p:nvPr/>
        </p:nvSpPr>
        <p:spPr>
          <a:xfrm>
            <a:off x="5415127" y="3891350"/>
            <a:ext cx="2678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i="1" dirty="0">
                <a:latin typeface="Source Sans Pro"/>
                <a:ea typeface="Source Sans Pro"/>
                <a:cs typeface="Source Sans Pro"/>
                <a:sym typeface="Source Sans Pro"/>
              </a:rPr>
              <a:t>Puntos muestra del plano complejo de las componentes de la matriz: </a:t>
            </a:r>
            <a:r>
              <a:rPr lang="es" sz="800" i="1" u="sng" dirty="0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https://djalil.chafai.net/blog/2010/11/02/</a:t>
            </a:r>
            <a:endParaRPr sz="800" i="1"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i="1" dirty="0">
                <a:latin typeface="Source Sans Pro"/>
                <a:ea typeface="Source Sans Pro"/>
                <a:cs typeface="Source Sans Pro"/>
                <a:sym typeface="Source Sans Pro"/>
              </a:rPr>
              <a:t>aspects-of-the-complex-ginibre-ensemble/ .</a:t>
            </a:r>
            <a:endParaRPr sz="800" i="1"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i="1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289375" y="686713"/>
            <a:ext cx="3441000" cy="11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60">
                <a:solidFill>
                  <a:schemeClr val="accent1"/>
                </a:solidFill>
              </a:rPr>
              <a:t>Estados aleatorios de Haar: </a:t>
            </a:r>
            <a:r>
              <a:rPr lang="es" sz="2260" b="0">
                <a:solidFill>
                  <a:schemeClr val="accent1"/>
                </a:solidFill>
              </a:rPr>
              <a:t>La matriz del ensamble circular unitario (U)</a:t>
            </a:r>
            <a:endParaRPr sz="2260" b="0">
              <a:solidFill>
                <a:schemeClr val="accent1"/>
              </a:solidFill>
            </a:endParaRPr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289375" y="1884538"/>
            <a:ext cx="2808000" cy="16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 se construye a partir de la descomposición QR de una matriz aleatoria cuadrada, cuyas entradas siguen una distribución normal: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 matriz U es unitaria: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20" descr="{&quot;type&quot;:&quot;$$&quot;,&quot;font&quot;:{&quot;family&quot;:&quot;Raleway&quot;,&quot;size&quot;:26,&quot;color&quot;:&quot;#000000&quot;},&quot;backgroundColor&quot;:&quot;#D9D2E9&quot;,&quot;id&quot;:&quot;1&quot;,&quot;code&quot;:&quot;$$\\,M_{jk}=\\,N\\left(0,1\\right)+iN\\left(0,1\\right)$$&quot;,&quot;aid&quot;:null,&quot;backgroundColorModified&quot;:false,&quot;ts&quot;:1696348647670,&quot;cs&quot;:&quot;FocAxdMFTWXLEHObZuBm9w==&quot;,&quot;size&quot;:{&quot;width&quot;:394.29397480314964,&quot;height&quot;:38.19158950131234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550" y="1469975"/>
            <a:ext cx="3755650" cy="36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/>
          <p:nvPr/>
        </p:nvSpPr>
        <p:spPr>
          <a:xfrm>
            <a:off x="5977175" y="2044675"/>
            <a:ext cx="260400" cy="19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" name="Google Shape;110;p20" descr="{&quot;type&quot;:&quot;$$&quot;,&quot;aid&quot;:null,&quot;code&quot;:&quot;$$M=QR$$&quot;,&quot;id&quot;:&quot;2&quot;,&quot;font&quot;:{&quot;size&quot;:21.5,&quot;color&quot;:&quot;#000000&quot;,&quot;family&quot;:&quot;Raleway&quot;},&quot;backgroundColor&quot;:&quot;#D9D2E9&quot;,&quot;backgroundColorModified&quot;:false,&quot;ts&quot;:1696349480154,&quot;cs&quot;:&quot;+lJGefKByFqd3QfaVVde0A==&quot;,&quot;size&quot;:{&quot;width&quot;:133.12976614173232,&quot;height&quot;:30.797921259842525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339" y="2449100"/>
            <a:ext cx="1268061" cy="2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 descr="{&quot;type&quot;:&quot;$$&quot;,&quot;id&quot;:&quot;3&quot;,&quot;backgroundColor&quot;:&quot;#D9D2E9&quot;,&quot;code&quot;:&quot;$$U\\,=\\,Q\\cdot D$$&quot;,&quot;font&quot;:{&quot;size&quot;:21,&quot;family&quot;:&quot;Raleway&quot;,&quot;color&quot;:&quot;#000000&quot;},&quot;aid&quot;:null,&quot;backgroundColorModified&quot;:false,&quot;ts&quot;:1696349472965,&quot;cs&quot;:&quot;GzHBZhOHJUpbUW87HxC8Ow==&quot;,&quot;size&quot;:{&quot;width&quot;:158.49865354330709,&quot;height&quot;:30.454062992125966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2525" y="4378300"/>
            <a:ext cx="1509700" cy="2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/>
          <p:nvPr/>
        </p:nvSpPr>
        <p:spPr>
          <a:xfrm>
            <a:off x="5977175" y="3009275"/>
            <a:ext cx="260400" cy="19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5977175" y="3973875"/>
            <a:ext cx="260400" cy="19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" name="Google Shape;114;p20" descr="{&quot;aid&quot;:null,&quot;id&quot;:&quot;4&quot;,&quot;backgroundColor&quot;:&quot;#D9D2E9&quot;,&quot;font&quot;:{&quot;family&quot;:&quot;Arial&quot;,&quot;size&quot;:18,&quot;color&quot;:&quot;#000000&quot;},&quot;backgroundColorModified&quot;:false,&quot;code&quot;:&quot;$$D_{ij}=\\,\\delta _{ij}\\frac{R_{ij}}{|R_{ij}|}$$&quot;,&quot;type&quot;:&quot;$$&quot;,&quot;ts&quot;:1696349455997,&quot;cs&quot;:&quot;BBhH4oVzskePx53036ZyqQ==&quot;,&quot;size&quot;:{&quot;width&quot;:178.86362204724412,&quot;height&quot;:71.22870944881892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5537" y="3249097"/>
            <a:ext cx="1703676" cy="67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 descr="{&quot;type&quot;:&quot;align*&quot;,&quot;backgroundColor&quot;:&quot;#D9D2E9&quot;,&quot;aid&quot;:null,&quot;font&quot;:{&quot;size&quot;:14,&quot;color&quot;:&quot;#000000&quot;,&quot;family&quot;:&quot;Source Sans Pro&quot;},&quot;code&quot;:&quot;\\begin{align*}\n{UU^{\\dagger}\\,}&amp;={\\left(Q\\cdot D\\right)\\left(Q\\cdot D\\right)^{\\dagger}}\\\\\n{\\,}&amp;={Q\\cdot D\\cdot D^{\\dagger}\\cdot Q^{\\dagger}}\\\\\n{\\,}&amp;={Q\\cdot Q^{\\dagger}}\\\\\n{\\,}&amp;={I}\t\n\\end{align*}&quot;,&quot;backgroundColorModified&quot;:false,&quot;id&quot;:&quot;5&quot;,&quot;ts&quot;:1696350105242,&quot;cs&quot;:&quot;JyWp4QtN7XYQDo577rBMKA==&quot;,&quot;size&quot;:{&quot;width&quot;:187.5,&quot;height&quot;:98.5}}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7125" y="3566625"/>
            <a:ext cx="1785938" cy="938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 descr="{&quot;id&quot;:&quot;9&quot;,&quot;type&quot;:&quot;$$&quot;,&quot;aid&quot;:null,&quot;font&quot;:{&quot;family&quot;:&quot;Lato&quot;,&quot;size&quot;:20.5,&quot;color&quot;:&quot;#000000&quot;},&quot;backgroundColor&quot;:&quot;#D9D2E9&quot;,&quot;code&quot;:&quot;$$U\\,\\Rightarrow\\,\\text{Circular}\\;\\text{Unitary}\\;\\text{Ensamble}$$&quot;,&quot;backgroundColorModified&quot;:false,&quot;ts&quot;:1696352327834,&quot;cs&quot;:&quot;H0EOqZ0jsC3h/FxCPqhlpA==&quot;,&quot;size&quot;:{&quot;width&quot;:459.6666666666667,&quot;height&quot;:29.333333333333332}}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18200" y="575225"/>
            <a:ext cx="4378325" cy="27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/>
          <p:nvPr/>
        </p:nvSpPr>
        <p:spPr>
          <a:xfrm>
            <a:off x="3856875" y="489300"/>
            <a:ext cx="4508700" cy="416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5225875" y="4328450"/>
            <a:ext cx="1733400" cy="363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60">
                <a:solidFill>
                  <a:schemeClr val="accent1"/>
                </a:solidFill>
              </a:rPr>
              <a:t>Estados puros de Haar</a:t>
            </a:r>
            <a:endParaRPr sz="2260">
              <a:solidFill>
                <a:schemeClr val="accent1"/>
              </a:solidFill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597757"/>
            <a:ext cx="3351276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Los estados puros de Haar son estados aleatorios de Haar con pureza P = 1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Para generarlos se definen vectores con entradas aleatorias de 4 dimensiones que representan la función de onda de un estado físico aleatorio.</a:t>
            </a: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s" sz="14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21" descr="{&quot;font&quot;:{&quot;color&quot;:&quot;#000000&quot;,&quot;family&quot;:&quot;Lato&quot;,&quot;size&quot;:27.5},&quot;type&quot;:&quot;$&quot;,&quot;backgroundColor&quot;:&quot;#FFFFFF&quot;,&quot;id&quot;:&quot;1&quot;,&quot;aid&quot;:null,&quot;code&quot;:&quot;$\\rho\\,=\\,|\\psi〉〈\\psi|$&quot;,&quot;ts&quot;:1696343009845,&quot;cs&quot;:&quot;WNyQqa8uaAwHT6NFXsZmiA==&quot;,&quot;size&quot;:{&quot;width&quot;:174,&quot;height&quot;:37.33333333333335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940" y="600223"/>
            <a:ext cx="165735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 descr="{&quot;id&quot;:&quot;6&quot;,&quot;type&quot;:&quot;$$&quot;,&quot;code&quot;:&quot;$$\\phi_{i}\\,=\\,N\\left(0,1\\right)+iN\\left(0,1\\right)$$&quot;,&quot;font&quot;:{&quot;color&quot;:&quot;#000000&quot;,&quot;family&quot;:&quot;Lato&quot;,&quot;size&quot;:23},&quot;backgroundColorModified&quot;:false,&quot;backgroundColor&quot;:&quot;#D9D2E9&quot;,&quot;aid&quot;:null,&quot;ts&quot;:1696352117296,&quot;cs&quot;:&quot;SYXXU1Yys9QnhPUjRQz+TA==&quot;,&quot;size&quot;:{&quot;width&quot;:318.54601338582677,&quot;height&quot;:31.322843044619418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548" y="2086126"/>
            <a:ext cx="3034151" cy="29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 descr="{&quot;font&quot;:{&quot;size&quot;:21.5,&quot;color&quot;:&quot;#000000&quot;,&quot;family&quot;:&quot;Lato&quot;},&quot;aid&quot;:null,&quot;backgroundColorModified&quot;:false,&quot;id&quot;:&quot;7&quot;,&quot;code&quot;:&quot;$$\\psi=\\frac{\\phi}{\\left|\\phi\\right|}$$&quot;,&quot;type&quot;:&quot;$$&quot;,&quot;backgroundColor&quot;:&quot;#D9D2E9&quot;,&quot;ts&quot;:1696352121413,&quot;cs&quot;:&quot;QFzxMN/Tm5X/D+Sn3c9euA==&quot;,&quot;size&quot;:{&quot;width&quot;:117.22415748031499,&quot;height&quot;:79.33862519685039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7347" y="2933822"/>
            <a:ext cx="1116560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 descr="{&quot;code&quot;:&quot;$$\\rho=\\psi\\otimes\\psi^{*}$$&quot;,&quot;id&quot;:&quot;8&quot;,&quot;aid&quot;:null,&quot;font&quot;:{&quot;family&quot;:&quot;Lato&quot;,&quot;color&quot;:&quot;#000000&quot;,&quot;size&quot;:21.5},&quot;backgroundColorModified&quot;:false,&quot;type&quot;:&quot;$$&quot;,&quot;backgroundColor&quot;:&quot;#D9D2E9&quot;,&quot;ts&quot;:1696867592040,&quot;cs&quot;:&quot;SG856Pyf6nl0Ckapb5YFAg==&quot;,&quot;size&quot;:{&quot;width&quot;:135.5,&quot;height&quot;:28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3188" y="4312105"/>
            <a:ext cx="1290638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/>
          <p:nvPr/>
        </p:nvSpPr>
        <p:spPr>
          <a:xfrm>
            <a:off x="5350675" y="547325"/>
            <a:ext cx="1994100" cy="461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6165425" y="2562400"/>
            <a:ext cx="260400" cy="19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6165425" y="3867450"/>
            <a:ext cx="260400" cy="19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5481025" y="4263500"/>
            <a:ext cx="1733400" cy="363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21"/>
          <p:cNvCxnSpPr/>
          <p:nvPr/>
        </p:nvCxnSpPr>
        <p:spPr>
          <a:xfrm rot="10800000">
            <a:off x="6884450" y="4671150"/>
            <a:ext cx="605400" cy="29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Google Shape;134;p21"/>
          <p:cNvSpPr txBox="1"/>
          <p:nvPr/>
        </p:nvSpPr>
        <p:spPr>
          <a:xfrm>
            <a:off x="7445350" y="4804800"/>
            <a:ext cx="1657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Lato"/>
                <a:ea typeface="Lato"/>
                <a:cs typeface="Lato"/>
                <a:sym typeface="Lato"/>
              </a:rPr>
              <a:t>Producto exterior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1987</Words>
  <Application>Microsoft Office PowerPoint</Application>
  <PresentationFormat>On-screen Show (16:9)</PresentationFormat>
  <Paragraphs>185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Lato</vt:lpstr>
      <vt:lpstr>Roboto</vt:lpstr>
      <vt:lpstr>Source Code Pro Medium</vt:lpstr>
      <vt:lpstr>Arial</vt:lpstr>
      <vt:lpstr>Source Code Pro</vt:lpstr>
      <vt:lpstr>Source Sans Pro</vt:lpstr>
      <vt:lpstr>Raleway</vt:lpstr>
      <vt:lpstr>Plum</vt:lpstr>
      <vt:lpstr>Redes neuronales para la medición de entrelazamiento cuántico con datos incompletos.</vt:lpstr>
      <vt:lpstr>PowerPoint Presentation</vt:lpstr>
      <vt:lpstr>Avances</vt:lpstr>
      <vt:lpstr>Datos.</vt:lpstr>
      <vt:lpstr>¿Qué datos se necesitan?</vt:lpstr>
      <vt:lpstr>Estados aleatorios de Haar</vt:lpstr>
      <vt:lpstr>Estados aleatorios de Haar: La matriz de Ginibre (G)</vt:lpstr>
      <vt:lpstr>Estados aleatorios de Haar: La matriz del ensamble circular unitario (U)</vt:lpstr>
      <vt:lpstr>Estados puros de Haar</vt:lpstr>
      <vt:lpstr>PowerPoint Presentation</vt:lpstr>
      <vt:lpstr>PowerPoint Presentation</vt:lpstr>
      <vt:lpstr>La estructura de las redes.</vt:lpstr>
      <vt:lpstr>PowerPoint Presentation</vt:lpstr>
      <vt:lpstr>PowerPoint Presentation</vt:lpstr>
      <vt:lpstr>Función error: Mean Squared Error</vt:lpstr>
      <vt:lpstr>Optimizador: NAdam</vt:lpstr>
      <vt:lpstr>¿Qué pasa cuando se varía el número de proyectores?</vt:lpstr>
      <vt:lpstr>Nuestra simplificación de las redes</vt:lpstr>
      <vt:lpstr>¿Con cuántos estados se debería entrenar la red idealmente?</vt:lpstr>
      <vt:lpstr>El entrenamiento.</vt:lpstr>
      <vt:lpstr>Número de proyectores y de datos que se van a usar</vt:lpstr>
      <vt:lpstr>El entrenamiento</vt:lpstr>
      <vt:lpstr>El entrenamiento</vt:lpstr>
      <vt:lpstr>El entrenamiento</vt:lpstr>
      <vt:lpstr>El entrenamiento</vt:lpstr>
      <vt:lpstr>Comparación con Maxlik</vt:lpstr>
      <vt:lpstr>Tiempo</vt:lpstr>
      <vt:lpstr>¿Qué sigue?</vt:lpstr>
      <vt:lpstr>PowerPoint Presentation</vt:lpstr>
      <vt:lpstr>¿Qué número de proyectores se van a usar?</vt:lpstr>
      <vt:lpstr>PowerPoint Presentation</vt:lpstr>
      <vt:lpstr>Cronograma.</vt:lpstr>
      <vt:lpstr>PowerPoint Presentation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Vanegas Sánchez</cp:lastModifiedBy>
  <cp:revision>1</cp:revision>
  <dcterms:modified xsi:type="dcterms:W3CDTF">2024-08-26T17:58:26Z</dcterms:modified>
</cp:coreProperties>
</file>